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66" r:id="rId3"/>
    <p:sldId id="267" r:id="rId4"/>
    <p:sldId id="257" r:id="rId5"/>
    <p:sldId id="269" r:id="rId6"/>
    <p:sldId id="271" r:id="rId7"/>
    <p:sldId id="270" r:id="rId8"/>
    <p:sldId id="272" r:id="rId9"/>
    <p:sldId id="273" r:id="rId10"/>
    <p:sldId id="274" r:id="rId11"/>
    <p:sldId id="258" r:id="rId12"/>
    <p:sldId id="275" r:id="rId13"/>
    <p:sldId id="276" r:id="rId14"/>
    <p:sldId id="277" r:id="rId15"/>
    <p:sldId id="279" r:id="rId16"/>
    <p:sldId id="260" r:id="rId17"/>
    <p:sldId id="261" r:id="rId18"/>
    <p:sldId id="262" r:id="rId19"/>
    <p:sldId id="263" r:id="rId20"/>
    <p:sldId id="264" r:id="rId21"/>
    <p:sldId id="265" r:id="rId22"/>
  </p:sldIdLst>
  <p:sldSz cx="12192000" cy="6858000"/>
  <p:notesSz cx="12192000" cy="6858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B6F15528-21DE-4FAA-801E-634DDDAF4B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5375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4692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4363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3633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1554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6854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pl-PL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B6F15528-21DE-4FAA-801E-634DDDAF4B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1076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5388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1729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5236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4601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1084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8/31/2021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0879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B6F15528-21DE-4FAA-801E-634DDDAF4B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8606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afika wektorowa Szkic drogowskaz, obrazy wektorowe, Szkic drogowskaz  ilustracje i klipar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45939"/>
            <a:ext cx="63246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3886200" y="2626541"/>
            <a:ext cx="7378065" cy="176339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954405" marR="5080" indent="-942340">
              <a:lnSpc>
                <a:spcPts val="6480"/>
              </a:lnSpc>
              <a:spcBef>
                <a:spcPts val="915"/>
              </a:spcBef>
            </a:pPr>
            <a:r>
              <a:rPr sz="6000" spc="-315" dirty="0">
                <a:latin typeface="Trebuchet MS"/>
                <a:cs typeface="Trebuchet MS"/>
              </a:rPr>
              <a:t>Wskazówki </a:t>
            </a:r>
            <a:r>
              <a:rPr sz="6000" spc="-330" dirty="0">
                <a:latin typeface="Trebuchet MS"/>
                <a:cs typeface="Trebuchet MS"/>
              </a:rPr>
              <a:t>dla</a:t>
            </a:r>
            <a:r>
              <a:rPr sz="6000" spc="-620" dirty="0">
                <a:latin typeface="Trebuchet MS"/>
                <a:cs typeface="Trebuchet MS"/>
              </a:rPr>
              <a:t> </a:t>
            </a:r>
            <a:r>
              <a:rPr sz="6000" spc="-310" dirty="0">
                <a:latin typeface="Trebuchet MS"/>
                <a:cs typeface="Trebuchet MS"/>
              </a:rPr>
              <a:t>rodziców  </a:t>
            </a:r>
            <a:r>
              <a:rPr sz="6000" spc="-305" dirty="0">
                <a:latin typeface="Trebuchet MS"/>
                <a:cs typeface="Trebuchet MS"/>
              </a:rPr>
              <a:t>pierwszoklasistów</a:t>
            </a:r>
            <a:endParaRPr sz="60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86200" y="5904922"/>
            <a:ext cx="37338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5" dirty="0">
                <a:latin typeface="Carlito"/>
                <a:cs typeface="Carlito"/>
              </a:rPr>
              <a:t>ADAPTACJA</a:t>
            </a:r>
            <a:r>
              <a:rPr sz="2400" spc="-80" dirty="0">
                <a:latin typeface="Carlito"/>
                <a:cs typeface="Carlito"/>
              </a:rPr>
              <a:t> </a:t>
            </a:r>
            <a:r>
              <a:rPr lang="pl-PL" sz="2400" spc="-80" dirty="0" smtClean="0">
                <a:latin typeface="Carlito"/>
                <a:cs typeface="Carlito"/>
              </a:rPr>
              <a:t> W </a:t>
            </a:r>
            <a:r>
              <a:rPr sz="2400" spc="-20" dirty="0" smtClean="0">
                <a:latin typeface="Carlito"/>
                <a:cs typeface="Carlito"/>
              </a:rPr>
              <a:t>SZKOL</a:t>
            </a:r>
            <a:r>
              <a:rPr lang="pl-PL" sz="2400" spc="-20" dirty="0" smtClean="0">
                <a:latin typeface="Carlito"/>
                <a:cs typeface="Carlito"/>
              </a:rPr>
              <a:t>E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9448800" y="60960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m</a:t>
            </a:r>
            <a:r>
              <a:rPr lang="pl-PL" sz="1600" dirty="0" smtClean="0"/>
              <a:t>gr Iwona Rzeźnikiewicz </a:t>
            </a:r>
          </a:p>
          <a:p>
            <a:pPr algn="ctr"/>
            <a:r>
              <a:rPr lang="pl-PL" sz="1600" dirty="0" smtClean="0"/>
              <a:t>Psycholog </a:t>
            </a:r>
            <a:endParaRPr lang="pl-PL" sz="16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905000" y="13716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0070C0"/>
                </a:solidFill>
              </a:rPr>
              <a:t>KLASA I</a:t>
            </a:r>
            <a:endParaRPr lang="pl-PL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image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525" y="9212581"/>
            <a:ext cx="755015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stokąt 6"/>
          <p:cNvSpPr/>
          <p:nvPr/>
        </p:nvSpPr>
        <p:spPr>
          <a:xfrm>
            <a:off x="1267302" y="1281752"/>
            <a:ext cx="103150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735013" algn="l"/>
              </a:tabLst>
            </a:pPr>
            <a:r>
              <a:rPr lang="pl-PL" alt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Bardzo ważne dla prawidłowego rozwoju emocjonalnego dziecka oraz pozytywnego budowania poczucia własnej wartości jest </a:t>
            </a:r>
            <a:r>
              <a:rPr lang="pl-PL" alt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nieocenianie</a:t>
            </a:r>
            <a:r>
              <a:rPr lang="pl-PL" alt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pl-PL" alt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nieporównywanie</a:t>
            </a:r>
            <a:r>
              <a:rPr lang="pl-PL" alt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alt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dziecka z jego rówieśnikami. </a:t>
            </a:r>
            <a:endParaRPr lang="pl-PL" alt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735013" algn="l"/>
              </a:tabLst>
            </a:pPr>
            <a:endParaRPr lang="pl-PL" alt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735013" algn="l"/>
              </a:tabLst>
            </a:pPr>
            <a:r>
              <a:rPr lang="pl-PL" alt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Każde </a:t>
            </a:r>
            <a:r>
              <a:rPr lang="pl-PL" alt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dziecko rozwija się w swoim tempie. </a:t>
            </a:r>
            <a:r>
              <a:rPr lang="pl-PL" alt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Ważne jest wsparcie, rozmowa i aktywne słuchanie.</a:t>
            </a:r>
          </a:p>
          <a:p>
            <a:pPr lvl="2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735013" algn="l"/>
              </a:tabLst>
            </a:pPr>
            <a:endParaRPr lang="pl-PL" alt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735013" algn="l"/>
              </a:tabLst>
            </a:pPr>
            <a:r>
              <a:rPr lang="pl-PL" alt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Zaufanie to podstawa. Jednak ta zasada dotyczy świata dorosłych, którzy osiągnęli już dojrzałość emocjonalną i społeczną. W przypadku dzieci należy okazywać im zaufanie, ale zawsze porównać ich spostrzeżenia z tym, co mówi nauczyciel, bo dzieci czasami przekształcają </a:t>
            </a:r>
            <a:r>
              <a:rPr lang="pl-PL" alt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rzeczywistość na </a:t>
            </a:r>
            <a:r>
              <a:rPr lang="pl-PL" alt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własną korzyść (wynika to z nieosiągniętej jeszcze dojrzałości społecznej </a:t>
            </a:r>
            <a:r>
              <a:rPr lang="pl-PL" alt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alt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emocjonalnej). Jeśli rodzic pokaże, że wierzy we wszystko co dziecko mówi, zacznie ono to coraz częściej wykorzystywać. To są trudne sytuacje i najlepsze wyjście z nich jest takie, by powiedzieć dziecku: </a:t>
            </a:r>
            <a:endParaRPr lang="pl-PL" alt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735013" algn="l"/>
              </a:tabLst>
            </a:pPr>
            <a:endParaRPr lang="pl-PL" alt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5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735013" algn="l"/>
              </a:tabLst>
            </a:pPr>
            <a:r>
              <a:rPr lang="pl-PL" alt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,,Rozumiem</a:t>
            </a:r>
            <a:r>
              <a:rPr lang="pl-PL" alt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że czujesz się źle i przykro mi z tego powodu. Muszę jednak porozmawiać też z panią, by poznać jej zdanie na ten temat</a:t>
            </a:r>
            <a:r>
              <a:rPr lang="pl-PL" alt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lvl="2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735013" algn="l"/>
              </a:tabLst>
            </a:pPr>
            <a:endParaRPr lang="pl-PL" alt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4"/>
          <p:cNvSpPr/>
          <p:nvPr/>
        </p:nvSpPr>
        <p:spPr>
          <a:xfrm>
            <a:off x="229077" y="152400"/>
            <a:ext cx="717804" cy="6143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Grafika wektorowa Szkic drogowskaz, obrazy wektorowe, Szkic drogowskaz  ilustracje i klipar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7" y="1281752"/>
            <a:ext cx="103822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1524000" y="1524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Najważniejsze by…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745540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223" y="228600"/>
            <a:ext cx="10788025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l-PL" sz="2400" spc="-225" dirty="0" smtClean="0">
                <a:solidFill>
                  <a:srgbClr val="000000"/>
                </a:solidFill>
                <a:latin typeface="+mn-lt"/>
              </a:rPr>
              <a:t>Rozmowa Podstawowym Narzędziem rodzica</a:t>
            </a:r>
            <a:endParaRPr sz="2400" dirty="0">
              <a:latin typeface="+mn-lt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579666" y="762000"/>
            <a:ext cx="717804" cy="614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pole tekstowe 5"/>
          <p:cNvSpPr txBox="1"/>
          <p:nvPr/>
        </p:nvSpPr>
        <p:spPr>
          <a:xfrm>
            <a:off x="1297470" y="762000"/>
            <a:ext cx="1066592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Warto przedstawić dziecku szkołę jako miejsce przyjazne, bezpieczne i ciekawe. Pamiętać należy jednak o tym, by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 obiecywać czegoś co może nie być realne. </a:t>
            </a:r>
          </a:p>
          <a:p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Można powiedzieć: </a:t>
            </a: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,,że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pozna nowe dzieci, że będzie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mógł/mogła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doświadczyć nowych rzeczy, których nie było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przedszkolu, że nauczy się nowych umiejętności, które będą mu potrzebne w życiu, że będzie jeździć na wycieczki, spotka się z różnymi ciekawymi osobami. Wytłumacz, że czas spędzony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szkole to nauka połączona z zabawą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Ale nie obiecujmy:</a:t>
            </a: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,,że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będzie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zawsze wspaniale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że wszyscy będą je lubić, że będzie mieć wspaniałych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kolegów, że będzie mnóstwo zabawek itp.”</a:t>
            </a:r>
          </a:p>
          <a:p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Oczywiście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wykluczamy takich możliwości,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bardzo rzadko zdarza się taka sytuacja jak choćby to, że lubią nas wszyscy lub z całą klasą dziecko się trwale zaprzyjaźni. Należy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pamiętać, że dzieci inaczej odbierają rzeczywistość. Nie zawsze będą odczuwać różne sytuacje w sposób, w jaki my je postrzegamy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powstanie niepotrzebny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konflikt a nasze słowa tracą u dziecka na wiarygodności: </a:t>
            </a:r>
          </a:p>
          <a:p>
            <a:pPr lvl="1"/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6"/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,,Mama 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mówi, że będzie wspaniale, a nie jest, </a:t>
            </a:r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 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ma zabawek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8" name="Picture 2" descr="Grafika wektorowa Szkic drogowskaz, obrazy wektorowe, Szkic drogowskaz  ilustracje i klipar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92" y="1600200"/>
            <a:ext cx="103822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/>
          <p:nvPr/>
        </p:nvSpPr>
        <p:spPr>
          <a:xfrm>
            <a:off x="3519808" y="4572000"/>
            <a:ext cx="5609584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/>
          <p:cNvSpPr txBox="1">
            <a:spLocks noGrp="1"/>
          </p:cNvSpPr>
          <p:nvPr>
            <p:ph idx="1"/>
          </p:nvPr>
        </p:nvSpPr>
        <p:spPr>
          <a:xfrm>
            <a:off x="1295400" y="990600"/>
            <a:ext cx="10058400" cy="4088299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927735" marR="5080" indent="0">
              <a:lnSpc>
                <a:spcPts val="3020"/>
              </a:lnSpc>
              <a:spcBef>
                <a:spcPts val="480"/>
              </a:spcBef>
              <a:buNone/>
              <a:tabLst>
                <a:tab pos="1156970" algn="l"/>
                <a:tab pos="2766060" algn="l"/>
                <a:tab pos="3977640" algn="l"/>
                <a:tab pos="4989830" algn="l"/>
                <a:tab pos="5713730" algn="l"/>
                <a:tab pos="6942455" algn="l"/>
                <a:tab pos="8532495" algn="l"/>
                <a:tab pos="10264775" algn="l"/>
              </a:tabLst>
            </a:pPr>
            <a:endParaRPr spc="-15" dirty="0"/>
          </a:p>
          <a:p>
            <a:pPr marL="927735" indent="0">
              <a:lnSpc>
                <a:spcPct val="100000"/>
              </a:lnSpc>
              <a:spcBef>
                <a:spcPts val="130"/>
              </a:spcBef>
              <a:buNone/>
              <a:tabLst>
                <a:tab pos="1156970" algn="l"/>
              </a:tabLst>
            </a:pPr>
            <a:r>
              <a:rPr lang="pl-PL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Dziecko bardzo chętnie wysłucha opowieści o pierwszym dniu w szkole swoich rodziców/opiekunów. Warto zwrócić uwagę, by była to opowieść prawdziwa. Zawierała prawdziwe emocje (niepokój, strach, radość w doświadczeniu czegoś nowego, przejęcie sytuacją). </a:t>
            </a:r>
          </a:p>
          <a:p>
            <a:pPr marL="1156335" indent="-228600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1156970" algn="l"/>
              </a:tabLst>
            </a:pPr>
            <a:endParaRPr lang="pl-PL" spc="-1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19275" lvl="2" indent="-342900">
              <a:lnSpc>
                <a:spcPct val="100000"/>
              </a:lnSpc>
              <a:spcBef>
                <a:spcPts val="130"/>
              </a:spcBef>
              <a:buFont typeface="Wingdings" panose="05000000000000000000" pitchFamily="2" charset="2"/>
              <a:buChar char="Ø"/>
              <a:tabLst>
                <a:tab pos="1156970" algn="l"/>
              </a:tabLst>
            </a:pPr>
            <a:r>
              <a:rPr lang="pl-PL" sz="2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Wzmocni to relację i da dziecku prawo do przeżywania tych wszystkich uczuć.</a:t>
            </a:r>
          </a:p>
          <a:p>
            <a:pPr marL="1819275" lvl="2" indent="-342900">
              <a:lnSpc>
                <a:spcPct val="100000"/>
              </a:lnSpc>
              <a:spcBef>
                <a:spcPts val="130"/>
              </a:spcBef>
              <a:buFont typeface="Wingdings" panose="05000000000000000000" pitchFamily="2" charset="2"/>
              <a:buChar char="Ø"/>
              <a:tabLst>
                <a:tab pos="1156970" algn="l"/>
              </a:tabLst>
            </a:pPr>
            <a:r>
              <a:rPr lang="pl-PL" sz="2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Jeśli opowieść będzie ,,zbyt idealna” i przekazywać będzie tylko i wyłącznie emocje tj. odwaga, sumienność, mobilizacja może narzucić zbyt duże oczekiwania na dziecko i będzie ono bało się przyznać do uczuć tj. niepewność czy strach. </a:t>
            </a:r>
            <a:endParaRPr sz="2000" spc="-3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27735" marR="5080" indent="0">
              <a:lnSpc>
                <a:spcPts val="3020"/>
              </a:lnSpc>
              <a:spcBef>
                <a:spcPts val="550"/>
              </a:spcBef>
              <a:buNone/>
              <a:tabLst>
                <a:tab pos="1156970" algn="l"/>
                <a:tab pos="1984375" algn="l"/>
                <a:tab pos="3088005" algn="l"/>
                <a:tab pos="3740150" algn="l"/>
                <a:tab pos="5872480" algn="l"/>
                <a:tab pos="6366510" algn="l"/>
                <a:tab pos="7858125" algn="l"/>
                <a:tab pos="9065895" algn="l"/>
                <a:tab pos="10264775" algn="l"/>
              </a:tabLst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Bądź gotów, aby odpowiedzieć na wszystkie pytania dziecka i rozwiać jego wątpliwości.</a:t>
            </a:r>
            <a:endParaRPr lang="pl-PL" dirty="0" smtClean="0"/>
          </a:p>
        </p:txBody>
      </p:sp>
      <p:sp>
        <p:nvSpPr>
          <p:cNvPr id="9" name="pole tekstowe 8"/>
          <p:cNvSpPr txBox="1"/>
          <p:nvPr/>
        </p:nvSpPr>
        <p:spPr>
          <a:xfrm>
            <a:off x="1219200" y="38100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BY BUDOWAĆ RELACJE…</a:t>
            </a:r>
            <a:endParaRPr lang="pl-PL" sz="2000" dirty="0"/>
          </a:p>
        </p:txBody>
      </p:sp>
      <p:sp>
        <p:nvSpPr>
          <p:cNvPr id="13" name="object 4"/>
          <p:cNvSpPr/>
          <p:nvPr/>
        </p:nvSpPr>
        <p:spPr>
          <a:xfrm>
            <a:off x="215851" y="835848"/>
            <a:ext cx="717804" cy="6143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Picture 2" descr="Grafika wektorowa Szkic drogowskaz, obrazy wektorowe, Szkic drogowskaz  ilustracje i klipar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92" y="1450151"/>
            <a:ext cx="103822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Grafika wektorowa Szkic drogowskaz, obrazy wektorowe, Szkic drogowskaz  ilustracje i klipar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431258"/>
            <a:ext cx="103822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262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28600" y="381000"/>
            <a:ext cx="7243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6860">
              <a:spcBef>
                <a:spcPts val="185"/>
              </a:spcBef>
              <a:spcAft>
                <a:spcPts val="0"/>
              </a:spcAft>
            </a:pPr>
            <a:r>
              <a:rPr lang="pl-PL" b="1" dirty="0" smtClean="0">
                <a:ea typeface="Calibri Light" panose="020F0302020204030204" pitchFamily="34" charset="0"/>
                <a:cs typeface="Calibri Light" panose="020F0302020204030204" pitchFamily="34" charset="0"/>
              </a:rPr>
              <a:t>Lista propozycji pytań</a:t>
            </a:r>
            <a:r>
              <a:rPr lang="pl-PL" b="1" spc="-10" dirty="0" smtClean="0"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b="1" dirty="0">
                <a:ea typeface="Calibri Light" panose="020F0302020204030204" pitchFamily="34" charset="0"/>
                <a:cs typeface="Calibri Light" panose="020F0302020204030204" pitchFamily="34" charset="0"/>
              </a:rPr>
              <a:t>zamiast</a:t>
            </a:r>
            <a:r>
              <a:rPr lang="pl-PL" b="1" spc="-15" dirty="0"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b="1" spc="-15" dirty="0" smtClean="0">
                <a:ea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pl-PL" b="1" dirty="0" smtClean="0">
                <a:ea typeface="Calibri Light" panose="020F0302020204030204" pitchFamily="34" charset="0"/>
                <a:cs typeface="Calibri Light" panose="020F0302020204030204" pitchFamily="34" charset="0"/>
              </a:rPr>
              <a:t>„</a:t>
            </a:r>
            <a:r>
              <a:rPr lang="pl-PL" b="1" dirty="0">
                <a:ea typeface="Calibri Light" panose="020F0302020204030204" pitchFamily="34" charset="0"/>
                <a:cs typeface="Calibri Light" panose="020F0302020204030204" pitchFamily="34" charset="0"/>
              </a:rPr>
              <a:t>Jak</a:t>
            </a:r>
            <a:r>
              <a:rPr lang="pl-PL" b="1" spc="-5" dirty="0"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b="1" dirty="0">
                <a:ea typeface="Calibri Light" panose="020F0302020204030204" pitchFamily="34" charset="0"/>
                <a:cs typeface="Calibri Light" panose="020F0302020204030204" pitchFamily="34" charset="0"/>
              </a:rPr>
              <a:t>było</a:t>
            </a:r>
            <a:r>
              <a:rPr lang="pl-PL" b="1" spc="-15" dirty="0"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b="1" dirty="0">
                <a:ea typeface="Calibri Light" panose="020F0302020204030204" pitchFamily="34" charset="0"/>
                <a:cs typeface="Calibri Light" panose="020F0302020204030204" pitchFamily="34" charset="0"/>
              </a:rPr>
              <a:t>dzisiaj</a:t>
            </a:r>
            <a:r>
              <a:rPr lang="pl-PL" b="1" spc="-15" dirty="0"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b="1" dirty="0">
                <a:ea typeface="Calibri Light" panose="020F0302020204030204" pitchFamily="34" charset="0"/>
                <a:cs typeface="Calibri Light" panose="020F0302020204030204" pitchFamily="34" charset="0"/>
              </a:rPr>
              <a:t>w</a:t>
            </a:r>
            <a:r>
              <a:rPr lang="pl-PL" b="1" spc="-10" dirty="0"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b="1" dirty="0">
                <a:ea typeface="Calibri Light" panose="020F0302020204030204" pitchFamily="34" charset="0"/>
                <a:cs typeface="Calibri Light" panose="020F0302020204030204" pitchFamily="34" charset="0"/>
              </a:rPr>
              <a:t>szkole?”</a:t>
            </a:r>
            <a:endParaRPr lang="pl-PL" dirty="0">
              <a:effectLst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933991" y="984597"/>
            <a:ext cx="6096000" cy="559640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Aft>
                <a:spcPts val="0"/>
              </a:spcAft>
              <a:buSzPts val="1100"/>
              <a:tabLst>
                <a:tab pos="734695" algn="l"/>
              </a:tabLs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Jaka</a:t>
            </a:r>
            <a:r>
              <a:rPr lang="pl-PL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była</a:t>
            </a:r>
            <a:r>
              <a:rPr lang="pl-PL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najlepsza rzecz,</a:t>
            </a:r>
            <a:r>
              <a:rPr lang="pl-PL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która</a:t>
            </a:r>
            <a:r>
              <a:rPr lang="pl-PL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cię</a:t>
            </a:r>
            <a:r>
              <a:rPr lang="pl-PL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dzisiaj spotkała?</a:t>
            </a:r>
          </a:p>
          <a:p>
            <a:pPr>
              <a:spcBef>
                <a:spcPts val="40"/>
              </a:spcBef>
              <a:spcAft>
                <a:spcPts val="0"/>
              </a:spcAft>
            </a:pPr>
            <a:r>
              <a:rPr lang="pl-PL" sz="1400" dirty="0"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endParaRPr lang="pl-PL"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>
              <a:spcBef>
                <a:spcPts val="5"/>
              </a:spcBef>
              <a:spcAft>
                <a:spcPts val="0"/>
              </a:spcAft>
              <a:buSzPts val="1100"/>
              <a:tabLst>
                <a:tab pos="734695" algn="l"/>
              </a:tabLs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Czy</a:t>
            </a:r>
            <a:r>
              <a:rPr lang="pl-PL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coś</a:t>
            </a:r>
            <a:r>
              <a:rPr lang="pl-PL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cię dzisiaj</a:t>
            </a:r>
            <a:r>
              <a:rPr lang="pl-PL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zasmuciło?</a:t>
            </a:r>
            <a:r>
              <a:rPr lang="pl-PL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Co?</a:t>
            </a:r>
          </a:p>
          <a:p>
            <a:pPr>
              <a:spcBef>
                <a:spcPts val="40"/>
              </a:spcBef>
              <a:spcAft>
                <a:spcPts val="0"/>
              </a:spcAft>
            </a:pPr>
            <a:r>
              <a:rPr lang="pl-PL" sz="1400" dirty="0"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endParaRPr lang="pl-PL"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>
              <a:spcAft>
                <a:spcPts val="0"/>
              </a:spcAft>
              <a:buSzPts val="1100"/>
              <a:tabLst>
                <a:tab pos="734695" algn="l"/>
              </a:tabLs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Usłyszałaś</a:t>
            </a:r>
            <a:r>
              <a:rPr lang="pl-PL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dzisiaj</a:t>
            </a:r>
            <a:r>
              <a:rPr lang="pl-PL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jakiś</a:t>
            </a:r>
            <a:r>
              <a:rPr lang="pl-PL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dobry</a:t>
            </a:r>
            <a:r>
              <a:rPr lang="pl-PL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żart?</a:t>
            </a:r>
          </a:p>
          <a:p>
            <a:pPr>
              <a:spcBef>
                <a:spcPts val="40"/>
              </a:spcBef>
              <a:spcAft>
                <a:spcPts val="0"/>
              </a:spcAft>
            </a:pPr>
            <a:r>
              <a:rPr lang="pl-PL" sz="1400" dirty="0"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endParaRPr lang="pl-PL"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>
              <a:spcAft>
                <a:spcPts val="0"/>
              </a:spcAft>
              <a:buSzPts val="1100"/>
              <a:tabLst>
                <a:tab pos="734695" algn="l"/>
              </a:tabLs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Pani</a:t>
            </a:r>
            <a:r>
              <a:rPr lang="pl-PL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powiedziała</a:t>
            </a:r>
            <a:r>
              <a:rPr lang="pl-PL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coś</a:t>
            </a:r>
            <a:r>
              <a:rPr lang="pl-PL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śmiesznego?</a:t>
            </a:r>
          </a:p>
          <a:p>
            <a:pPr>
              <a:spcBef>
                <a:spcPts val="30"/>
              </a:spcBef>
              <a:spcAft>
                <a:spcPts val="0"/>
              </a:spcAft>
            </a:pPr>
            <a:r>
              <a:rPr lang="pl-PL" sz="1400" dirty="0"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endParaRPr lang="pl-PL"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>
              <a:spcAft>
                <a:spcPts val="0"/>
              </a:spcAft>
              <a:buSzPts val="1100"/>
              <a:tabLst>
                <a:tab pos="734695" algn="l"/>
              </a:tabLs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Która</a:t>
            </a:r>
            <a:r>
              <a:rPr lang="pl-PL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pl-PL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zasad</a:t>
            </a:r>
            <a:r>
              <a:rPr lang="pl-PL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obowiązujących w szkole</a:t>
            </a:r>
            <a:r>
              <a:rPr lang="pl-PL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była</a:t>
            </a:r>
            <a:r>
              <a:rPr lang="pl-PL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dziś</a:t>
            </a:r>
            <a:r>
              <a:rPr lang="pl-PL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najtrudniejsza</a:t>
            </a:r>
          </a:p>
          <a:p>
            <a:pPr marL="734060">
              <a:spcBef>
                <a:spcPts val="220"/>
              </a:spcBef>
              <a:spcAft>
                <a:spcPts val="0"/>
              </a:spcAft>
            </a:pPr>
            <a:r>
              <a:rPr lang="pl-PL" dirty="0"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do</a:t>
            </a:r>
            <a:r>
              <a:rPr lang="pl-PL" spc="-10" dirty="0"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wykonania/przestrzegania?</a:t>
            </a:r>
            <a:endParaRPr lang="pl-PL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ts val="40"/>
              </a:spcBef>
              <a:spcAft>
                <a:spcPts val="0"/>
              </a:spcAft>
            </a:pPr>
            <a:r>
              <a:rPr lang="pl-PL" sz="1400" dirty="0"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endParaRPr lang="pl-PL"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>
              <a:spcBef>
                <a:spcPts val="5"/>
              </a:spcBef>
              <a:spcAft>
                <a:spcPts val="0"/>
              </a:spcAft>
              <a:buSzPts val="1100"/>
              <a:tabLst>
                <a:tab pos="734695" algn="l"/>
              </a:tabLs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Gdzie</a:t>
            </a:r>
            <a:r>
              <a:rPr lang="pl-PL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najbardziej</a:t>
            </a:r>
            <a:r>
              <a:rPr lang="pl-PL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lubisz</a:t>
            </a:r>
            <a:r>
              <a:rPr lang="pl-PL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spędzać</a:t>
            </a:r>
            <a:r>
              <a:rPr lang="pl-PL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czas</a:t>
            </a:r>
            <a:r>
              <a:rPr lang="pl-PL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pl-PL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przerwach?</a:t>
            </a:r>
          </a:p>
          <a:p>
            <a:pPr>
              <a:spcBef>
                <a:spcPts val="40"/>
              </a:spcBef>
              <a:spcAft>
                <a:spcPts val="0"/>
              </a:spcAft>
            </a:pPr>
            <a:r>
              <a:rPr lang="pl-PL" sz="1400" dirty="0"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endParaRPr lang="pl-PL"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>
              <a:spcAft>
                <a:spcPts val="0"/>
              </a:spcAft>
              <a:buSzPts val="1100"/>
              <a:tabLst>
                <a:tab pos="734695" algn="l"/>
              </a:tabLs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Które</a:t>
            </a:r>
            <a:r>
              <a:rPr lang="pl-PL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miejsce</a:t>
            </a:r>
            <a:r>
              <a:rPr lang="pl-PL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placu</a:t>
            </a:r>
            <a:r>
              <a:rPr lang="pl-PL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zabaw</a:t>
            </a:r>
            <a:r>
              <a:rPr lang="pl-PL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jest</a:t>
            </a:r>
            <a:r>
              <a:rPr lang="pl-PL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twoim</a:t>
            </a:r>
            <a:r>
              <a:rPr lang="pl-PL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ulubionym?</a:t>
            </a:r>
          </a:p>
          <a:p>
            <a:pPr>
              <a:spcBef>
                <a:spcPts val="40"/>
              </a:spcBef>
              <a:spcAft>
                <a:spcPts val="0"/>
              </a:spcAft>
            </a:pPr>
            <a:r>
              <a:rPr lang="pl-PL" sz="1400" dirty="0"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endParaRPr lang="pl-PL"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>
              <a:spcAft>
                <a:spcPts val="0"/>
              </a:spcAft>
              <a:buSzPts val="1100"/>
              <a:tabLst>
                <a:tab pos="734695" algn="l"/>
              </a:tabLs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Czy</a:t>
            </a:r>
            <a:r>
              <a:rPr lang="pl-PL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nauczyłaś</a:t>
            </a:r>
            <a:r>
              <a:rPr lang="pl-PL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się</a:t>
            </a:r>
            <a:r>
              <a:rPr lang="pl-PL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dzisiaj</a:t>
            </a:r>
            <a:r>
              <a:rPr lang="pl-PL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czegoś,</a:t>
            </a:r>
            <a:r>
              <a:rPr lang="pl-PL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</a:t>
            </a:r>
            <a:r>
              <a:rPr lang="pl-PL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przyda</a:t>
            </a:r>
            <a:r>
              <a:rPr lang="pl-PL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</a:t>
            </a:r>
            <a:r>
              <a:rPr lang="pl-PL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się poza</a:t>
            </a:r>
            <a:r>
              <a:rPr lang="pl-PL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szkołą?</a:t>
            </a:r>
          </a:p>
          <a:p>
            <a:pPr>
              <a:spcBef>
                <a:spcPts val="40"/>
              </a:spcBef>
              <a:spcAft>
                <a:spcPts val="0"/>
              </a:spcAft>
            </a:pPr>
            <a:r>
              <a:rPr lang="pl-PL" sz="1400" dirty="0"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endParaRPr lang="pl-PL"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>
              <a:spcAft>
                <a:spcPts val="0"/>
              </a:spcAft>
              <a:buSzPts val="1100"/>
              <a:tabLst>
                <a:tab pos="734695" algn="l"/>
              </a:tabLs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pl-PL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kim</a:t>
            </a:r>
            <a:r>
              <a:rPr lang="pl-PL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najbardziej</a:t>
            </a:r>
            <a:r>
              <a:rPr lang="pl-PL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chciałabyś</a:t>
            </a:r>
            <a:r>
              <a:rPr lang="pl-PL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siedzieć</a:t>
            </a:r>
            <a:r>
              <a:rPr lang="pl-PL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pl-PL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ławce, jeśli</a:t>
            </a:r>
            <a:r>
              <a:rPr lang="pl-PL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mogłabyś wybrać?</a:t>
            </a:r>
          </a:p>
          <a:p>
            <a:pPr>
              <a:spcBef>
                <a:spcPts val="45"/>
              </a:spcBef>
              <a:spcAft>
                <a:spcPts val="0"/>
              </a:spcAft>
            </a:pPr>
            <a:r>
              <a:rPr lang="pl-PL" sz="1400" dirty="0"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endParaRPr lang="pl-PL"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>
              <a:spcAft>
                <a:spcPts val="0"/>
              </a:spcAft>
              <a:buSzPts val="1100"/>
              <a:tabLst>
                <a:tab pos="734695" algn="l"/>
              </a:tabLs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Czego</a:t>
            </a:r>
            <a:r>
              <a:rPr lang="pl-PL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się</a:t>
            </a:r>
            <a:r>
              <a:rPr lang="pl-PL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dzisiaj</a:t>
            </a:r>
            <a:r>
              <a:rPr lang="pl-PL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dowiedziałaś</a:t>
            </a:r>
            <a:r>
              <a:rPr lang="pl-PL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pl-PL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swojej</a:t>
            </a:r>
            <a:r>
              <a:rPr lang="pl-PL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przyjaciółce?</a:t>
            </a:r>
          </a:p>
          <a:p>
            <a:pPr>
              <a:spcBef>
                <a:spcPts val="40"/>
              </a:spcBef>
              <a:spcAft>
                <a:spcPts val="0"/>
              </a:spcAft>
            </a:pPr>
            <a:r>
              <a:rPr lang="pl-PL" sz="1400" dirty="0"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endParaRPr lang="pl-PL" sz="240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77" y="984596"/>
            <a:ext cx="415614" cy="391767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537" y="1474682"/>
            <a:ext cx="415614" cy="391767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07" y="5893488"/>
            <a:ext cx="415614" cy="391767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13" y="5198257"/>
            <a:ext cx="415614" cy="391767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41" y="4697574"/>
            <a:ext cx="415614" cy="391767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12" y="4207281"/>
            <a:ext cx="415614" cy="391767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944" y="3706598"/>
            <a:ext cx="415614" cy="391767"/>
          </a:xfrm>
          <a:prstGeom prst="rect">
            <a:avLst/>
          </a:prstGeom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63" y="2950435"/>
            <a:ext cx="415614" cy="391767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161" y="2432565"/>
            <a:ext cx="415614" cy="391767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07" y="1942479"/>
            <a:ext cx="415614" cy="39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805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28600" y="381000"/>
            <a:ext cx="7243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6860">
              <a:spcBef>
                <a:spcPts val="185"/>
              </a:spcBef>
              <a:spcAft>
                <a:spcPts val="0"/>
              </a:spcAft>
            </a:pPr>
            <a:r>
              <a:rPr lang="pl-PL" b="1" dirty="0" smtClean="0">
                <a:ea typeface="Calibri Light" panose="020F0302020204030204" pitchFamily="34" charset="0"/>
                <a:cs typeface="Calibri Light" panose="020F0302020204030204" pitchFamily="34" charset="0"/>
              </a:rPr>
              <a:t>Lista propozycji pytań</a:t>
            </a:r>
            <a:r>
              <a:rPr lang="pl-PL" b="1" spc="-10" dirty="0" smtClean="0"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b="1" dirty="0">
                <a:ea typeface="Calibri Light" panose="020F0302020204030204" pitchFamily="34" charset="0"/>
                <a:cs typeface="Calibri Light" panose="020F0302020204030204" pitchFamily="34" charset="0"/>
              </a:rPr>
              <a:t>zamiast</a:t>
            </a:r>
            <a:r>
              <a:rPr lang="pl-PL" b="1" spc="-15" dirty="0"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b="1" spc="-15" dirty="0" smtClean="0">
                <a:ea typeface="Calibri Light" panose="020F0302020204030204" pitchFamily="34" charset="0"/>
                <a:cs typeface="Calibri Light" panose="020F0302020204030204" pitchFamily="34" charset="0"/>
              </a:rPr>
              <a:t>:</a:t>
            </a:r>
            <a:r>
              <a:rPr lang="pl-PL" b="1" dirty="0" smtClean="0">
                <a:ea typeface="Calibri Light" panose="020F0302020204030204" pitchFamily="34" charset="0"/>
                <a:cs typeface="Calibri Light" panose="020F0302020204030204" pitchFamily="34" charset="0"/>
              </a:rPr>
              <a:t>„</a:t>
            </a:r>
            <a:r>
              <a:rPr lang="pl-PL" b="1" dirty="0">
                <a:ea typeface="Calibri Light" panose="020F0302020204030204" pitchFamily="34" charset="0"/>
                <a:cs typeface="Calibri Light" panose="020F0302020204030204" pitchFamily="34" charset="0"/>
              </a:rPr>
              <a:t>Jak</a:t>
            </a:r>
            <a:r>
              <a:rPr lang="pl-PL" b="1" spc="-5" dirty="0"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b="1" dirty="0">
                <a:ea typeface="Calibri Light" panose="020F0302020204030204" pitchFamily="34" charset="0"/>
                <a:cs typeface="Calibri Light" panose="020F0302020204030204" pitchFamily="34" charset="0"/>
              </a:rPr>
              <a:t>było</a:t>
            </a:r>
            <a:r>
              <a:rPr lang="pl-PL" b="1" spc="-15" dirty="0"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b="1" dirty="0">
                <a:ea typeface="Calibri Light" panose="020F0302020204030204" pitchFamily="34" charset="0"/>
                <a:cs typeface="Calibri Light" panose="020F0302020204030204" pitchFamily="34" charset="0"/>
              </a:rPr>
              <a:t>dzisiaj</a:t>
            </a:r>
            <a:r>
              <a:rPr lang="pl-PL" b="1" spc="-15" dirty="0"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b="1" dirty="0">
                <a:ea typeface="Calibri Light" panose="020F0302020204030204" pitchFamily="34" charset="0"/>
                <a:cs typeface="Calibri Light" panose="020F0302020204030204" pitchFamily="34" charset="0"/>
              </a:rPr>
              <a:t>w</a:t>
            </a:r>
            <a:r>
              <a:rPr lang="pl-PL" b="1" spc="-10" dirty="0"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b="1" dirty="0">
                <a:ea typeface="Calibri Light" panose="020F0302020204030204" pitchFamily="34" charset="0"/>
                <a:cs typeface="Calibri Light" panose="020F0302020204030204" pitchFamily="34" charset="0"/>
              </a:rPr>
              <a:t>szkole?”</a:t>
            </a:r>
            <a:endParaRPr lang="pl-PL" dirty="0">
              <a:effectLst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85800" y="990600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40"/>
              </a:spcBef>
              <a:spcAft>
                <a:spcPts val="0"/>
              </a:spcAft>
            </a:pPr>
            <a:r>
              <a:rPr lang="pl-PL" sz="1400" dirty="0"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endParaRPr lang="pl-PL"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>
              <a:spcAft>
                <a:spcPts val="0"/>
              </a:spcAft>
              <a:buSzPts val="1100"/>
              <a:tabLst>
                <a:tab pos="734695" algn="l"/>
              </a:tabLs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Poznałaś</a:t>
            </a:r>
            <a:r>
              <a:rPr lang="pl-PL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dzisiaj</a:t>
            </a:r>
            <a:r>
              <a:rPr lang="pl-PL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jakieś</a:t>
            </a:r>
            <a:r>
              <a:rPr lang="pl-PL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nowe</a:t>
            </a:r>
            <a:r>
              <a:rPr lang="pl-PL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słowo?</a:t>
            </a:r>
          </a:p>
          <a:p>
            <a:pPr>
              <a:spcBef>
                <a:spcPts val="45"/>
              </a:spcBef>
              <a:spcAft>
                <a:spcPts val="0"/>
              </a:spcAft>
            </a:pPr>
            <a:r>
              <a:rPr lang="pl-PL" sz="1400" dirty="0"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endParaRPr lang="pl-PL"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>
              <a:spcAft>
                <a:spcPts val="0"/>
              </a:spcAft>
              <a:buSzPts val="1100"/>
              <a:tabLst>
                <a:tab pos="734695" algn="l"/>
              </a:tabLs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Czy</a:t>
            </a:r>
            <a:r>
              <a:rPr lang="pl-PL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coś cię dzisiaj w</a:t>
            </a:r>
            <a:r>
              <a:rPr lang="pl-PL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szkole</a:t>
            </a:r>
            <a:r>
              <a:rPr lang="pl-PL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zdenerwowało?</a:t>
            </a:r>
          </a:p>
          <a:p>
            <a:pPr>
              <a:spcBef>
                <a:spcPts val="40"/>
              </a:spcBef>
              <a:spcAft>
                <a:spcPts val="0"/>
              </a:spcAft>
            </a:pPr>
            <a:r>
              <a:rPr lang="pl-PL" sz="1400" dirty="0"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endParaRPr lang="pl-PL"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>
              <a:spcAft>
                <a:spcPts val="0"/>
              </a:spcAft>
              <a:buSzPts val="1100"/>
              <a:tabLst>
                <a:tab pos="734695" algn="l"/>
              </a:tabLs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Jaka</a:t>
            </a:r>
            <a:r>
              <a:rPr lang="pl-PL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jest</a:t>
            </a:r>
            <a:r>
              <a:rPr lang="pl-PL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twoja</a:t>
            </a:r>
            <a:r>
              <a:rPr lang="pl-PL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ulubiona</a:t>
            </a:r>
            <a:r>
              <a:rPr lang="pl-PL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część</a:t>
            </a:r>
            <a:r>
              <a:rPr lang="pl-PL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dnia</a:t>
            </a:r>
            <a:r>
              <a:rPr lang="pl-PL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szkole?</a:t>
            </a:r>
          </a:p>
          <a:p>
            <a:pPr>
              <a:spcBef>
                <a:spcPts val="45"/>
              </a:spcBef>
              <a:spcAft>
                <a:spcPts val="0"/>
              </a:spcAft>
            </a:pPr>
            <a:r>
              <a:rPr lang="pl-PL" sz="1400" dirty="0"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endParaRPr lang="pl-PL"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>
              <a:spcAft>
                <a:spcPts val="0"/>
              </a:spcAft>
              <a:buSzPts val="1100"/>
              <a:tabLst>
                <a:tab pos="734695" algn="l"/>
              </a:tabLs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Jaką</a:t>
            </a:r>
            <a:r>
              <a:rPr lang="pl-PL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nazwę</a:t>
            </a:r>
            <a:r>
              <a:rPr lang="pl-PL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powinna</a:t>
            </a:r>
            <a:r>
              <a:rPr lang="pl-PL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nosić</a:t>
            </a:r>
            <a:r>
              <a:rPr lang="pl-PL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twoja</a:t>
            </a:r>
            <a:r>
              <a:rPr lang="pl-PL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szkoły?</a:t>
            </a:r>
            <a:r>
              <a:rPr lang="pl-PL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Wymyślimy</a:t>
            </a:r>
            <a:r>
              <a:rPr lang="pl-PL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razem?</a:t>
            </a:r>
            <a:r>
              <a:rPr lang="pl-PL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Dlaczego</a:t>
            </a:r>
            <a:r>
              <a:rPr lang="pl-PL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taką?</a:t>
            </a:r>
          </a:p>
          <a:p>
            <a:pPr>
              <a:spcBef>
                <a:spcPts val="40"/>
              </a:spcBef>
              <a:spcAft>
                <a:spcPts val="0"/>
              </a:spcAft>
            </a:pPr>
            <a:r>
              <a:rPr lang="pl-PL" sz="1400" dirty="0"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endParaRPr lang="pl-PL"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>
              <a:spcAft>
                <a:spcPts val="0"/>
              </a:spcAft>
              <a:buSzPts val="1100"/>
              <a:tabLst>
                <a:tab pos="734695" algn="l"/>
              </a:tabLs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Kto</a:t>
            </a:r>
            <a:r>
              <a:rPr lang="pl-PL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opowiada</a:t>
            </a:r>
            <a:r>
              <a:rPr lang="pl-PL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najśmieszniejsze</a:t>
            </a:r>
            <a:r>
              <a:rPr lang="pl-PL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dowcipy?</a:t>
            </a:r>
          </a:p>
          <a:p>
            <a:pPr>
              <a:spcBef>
                <a:spcPts val="40"/>
              </a:spcBef>
              <a:spcAft>
                <a:spcPts val="0"/>
              </a:spcAft>
            </a:pPr>
            <a:r>
              <a:rPr lang="pl-PL" sz="1400" dirty="0"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endParaRPr lang="pl-PL"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>
              <a:spcBef>
                <a:spcPts val="5"/>
              </a:spcBef>
              <a:spcAft>
                <a:spcPts val="0"/>
              </a:spcAft>
              <a:buSzPts val="1100"/>
              <a:tabLst>
                <a:tab pos="734695" algn="l"/>
              </a:tabLst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Usłyszałaś</a:t>
            </a:r>
            <a:r>
              <a:rPr lang="pl-PL" spc="-1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dzisiaj</a:t>
            </a:r>
            <a:r>
              <a:rPr lang="pl-PL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coś</a:t>
            </a:r>
            <a:r>
              <a:rPr lang="pl-PL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dziwnego</a:t>
            </a:r>
            <a:r>
              <a:rPr lang="pl-PL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podczas</a:t>
            </a:r>
            <a:r>
              <a:rPr lang="pl-PL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przerwy?</a:t>
            </a:r>
          </a:p>
          <a:p>
            <a:pPr>
              <a:spcBef>
                <a:spcPts val="40"/>
              </a:spcBef>
              <a:spcAft>
                <a:spcPts val="0"/>
              </a:spcAft>
            </a:pPr>
            <a:r>
              <a:rPr lang="pl-PL" sz="1400" dirty="0"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endParaRPr lang="pl-PL"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>
              <a:spcBef>
                <a:spcPts val="5"/>
              </a:spcBef>
              <a:spcAft>
                <a:spcPts val="0"/>
              </a:spcAft>
              <a:buSzPts val="1100"/>
              <a:tabLst>
                <a:tab pos="734695" algn="l"/>
              </a:tabLs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Czy</a:t>
            </a:r>
            <a:r>
              <a:rPr lang="pl-PL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coś</a:t>
            </a:r>
            <a:r>
              <a:rPr lang="pl-PL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cię</a:t>
            </a:r>
            <a:r>
              <a:rPr lang="pl-PL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dzisiaj</a:t>
            </a:r>
            <a:r>
              <a:rPr lang="pl-PL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niesamowicie</a:t>
            </a:r>
            <a:r>
              <a:rPr lang="pl-PL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zadziwiło</a:t>
            </a:r>
            <a:r>
              <a:rPr lang="pl-PL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szkole?</a:t>
            </a:r>
          </a:p>
          <a:p>
            <a:pPr>
              <a:spcBef>
                <a:spcPts val="40"/>
              </a:spcBef>
              <a:spcAft>
                <a:spcPts val="0"/>
              </a:spcAft>
            </a:pPr>
            <a:r>
              <a:rPr lang="pl-PL" sz="1400" dirty="0"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endParaRPr lang="pl-PL"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>
              <a:spcAft>
                <a:spcPts val="0"/>
              </a:spcAft>
              <a:buSzPts val="1100"/>
              <a:tabLst>
                <a:tab pos="734695" algn="l"/>
              </a:tabLs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</a:t>
            </a:r>
            <a:r>
              <a:rPr lang="pl-PL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uznasz</a:t>
            </a:r>
            <a:r>
              <a:rPr lang="pl-PL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pl-PL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najciekawszą</a:t>
            </a:r>
            <a:r>
              <a:rPr lang="pl-PL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rzecz,</a:t>
            </a:r>
            <a:r>
              <a:rPr lang="pl-PL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pl-PL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jakiej</a:t>
            </a:r>
            <a:r>
              <a:rPr lang="pl-PL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się</a:t>
            </a:r>
            <a:r>
              <a:rPr lang="pl-PL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dzisiaj</a:t>
            </a:r>
            <a:r>
              <a:rPr lang="pl-PL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uczyłeś?</a:t>
            </a:r>
          </a:p>
          <a:p>
            <a:pPr>
              <a:spcBef>
                <a:spcPts val="40"/>
              </a:spcBef>
              <a:spcAft>
                <a:spcPts val="0"/>
              </a:spcAft>
            </a:pPr>
            <a:r>
              <a:rPr lang="pl-PL" sz="1400" dirty="0"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endParaRPr lang="pl-PL"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>
              <a:spcAft>
                <a:spcPts val="0"/>
              </a:spcAft>
              <a:buSzPts val="1100"/>
              <a:tabLst>
                <a:tab pos="734695" algn="l"/>
              </a:tabLs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Komu</a:t>
            </a:r>
            <a:r>
              <a:rPr lang="pl-PL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dzisiaj</a:t>
            </a:r>
            <a:r>
              <a:rPr lang="pl-PL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najbardziej</a:t>
            </a:r>
            <a:r>
              <a:rPr lang="pl-PL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nie</a:t>
            </a:r>
            <a:r>
              <a:rPr lang="pl-PL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smakował</a:t>
            </a:r>
            <a:r>
              <a:rPr lang="pl-PL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obiad?</a:t>
            </a:r>
          </a:p>
          <a:p>
            <a:pPr>
              <a:spcBef>
                <a:spcPts val="40"/>
              </a:spcBef>
              <a:spcAft>
                <a:spcPts val="0"/>
              </a:spcAft>
            </a:pPr>
            <a:r>
              <a:rPr lang="pl-PL" sz="1400" dirty="0"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endParaRPr lang="pl-PL" sz="240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99" y="1709048"/>
            <a:ext cx="415614" cy="39176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108" y="2218992"/>
            <a:ext cx="415614" cy="391767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8" y="1142317"/>
            <a:ext cx="415614" cy="391767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23" y="2759269"/>
            <a:ext cx="415614" cy="391767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72" y="3401802"/>
            <a:ext cx="415614" cy="391767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72" y="3910003"/>
            <a:ext cx="415614" cy="391767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67" y="4421904"/>
            <a:ext cx="415614" cy="391767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41" y="4856525"/>
            <a:ext cx="415614" cy="391767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388" y="5334000"/>
            <a:ext cx="415614" cy="39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173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905000" y="457200"/>
            <a:ext cx="5865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pc="-5" dirty="0" smtClean="0">
                <a:ea typeface="Calibri Light" panose="020F0302020204030204" pitchFamily="34" charset="0"/>
                <a:cs typeface="Calibri Light" panose="020F0302020204030204" pitchFamily="34" charset="0"/>
              </a:rPr>
              <a:t>Warto czytać</a:t>
            </a:r>
            <a:r>
              <a:rPr lang="pl-PL" spc="-70" dirty="0" smtClean="0"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pc="-5" dirty="0">
                <a:ea typeface="Calibri Light" panose="020F0302020204030204" pitchFamily="34" charset="0"/>
                <a:cs typeface="Calibri Light" panose="020F0302020204030204" pitchFamily="34" charset="0"/>
              </a:rPr>
              <a:t>dziecku</a:t>
            </a:r>
            <a:r>
              <a:rPr lang="pl-PL" spc="-70" dirty="0"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pc="-5" dirty="0">
                <a:ea typeface="Calibri Light" panose="020F0302020204030204" pitchFamily="34" charset="0"/>
                <a:cs typeface="Calibri Light" panose="020F0302020204030204" pitchFamily="34" charset="0"/>
              </a:rPr>
              <a:t>bajki</a:t>
            </a:r>
            <a:r>
              <a:rPr lang="pl-PL" spc="-75" dirty="0"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dirty="0">
                <a:ea typeface="Calibri Light" panose="020F0302020204030204" pitchFamily="34" charset="0"/>
                <a:cs typeface="Calibri Light" panose="020F0302020204030204" pitchFamily="34" charset="0"/>
              </a:rPr>
              <a:t>związane</a:t>
            </a:r>
            <a:r>
              <a:rPr lang="pl-PL" spc="-60" dirty="0"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dirty="0">
                <a:ea typeface="Calibri Light" panose="020F0302020204030204" pitchFamily="34" charset="0"/>
                <a:cs typeface="Calibri Light" panose="020F0302020204030204" pitchFamily="34" charset="0"/>
              </a:rPr>
              <a:t>z</a:t>
            </a:r>
            <a:r>
              <a:rPr lang="pl-PL" spc="-65" dirty="0"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dirty="0">
                <a:ea typeface="Calibri Light" panose="020F0302020204030204" pitchFamily="34" charset="0"/>
                <a:cs typeface="Calibri Light" panose="020F0302020204030204" pitchFamily="34" charset="0"/>
              </a:rPr>
              <a:t>tematyką</a:t>
            </a:r>
            <a:r>
              <a:rPr lang="pl-PL" spc="-75" dirty="0"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dirty="0">
                <a:ea typeface="Calibri Light" panose="020F0302020204030204" pitchFamily="34" charset="0"/>
                <a:cs typeface="Calibri Light" panose="020F0302020204030204" pitchFamily="34" charset="0"/>
              </a:rPr>
              <a:t>szkoły</a:t>
            </a:r>
            <a:endParaRPr lang="pl-PL" dirty="0"/>
          </a:p>
        </p:txBody>
      </p:sp>
      <p:sp>
        <p:nvSpPr>
          <p:cNvPr id="5" name="object 4"/>
          <p:cNvSpPr/>
          <p:nvPr/>
        </p:nvSpPr>
        <p:spPr>
          <a:xfrm>
            <a:off x="710946" y="334714"/>
            <a:ext cx="717804" cy="614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Prostokąt 5"/>
          <p:cNvSpPr/>
          <p:nvPr/>
        </p:nvSpPr>
        <p:spPr>
          <a:xfrm>
            <a:off x="381000" y="1143000"/>
            <a:ext cx="3657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Często</a:t>
            </a:r>
            <a:r>
              <a:rPr lang="pl-PL" spc="5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w</a:t>
            </a:r>
            <a:r>
              <a:rPr lang="pl-PL" spc="5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takich</a:t>
            </a:r>
            <a:r>
              <a:rPr lang="pl-PL" spc="5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książkach</a:t>
            </a:r>
            <a:r>
              <a:rPr lang="pl-PL" spc="5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przedstawione</a:t>
            </a:r>
            <a:r>
              <a:rPr lang="pl-PL" spc="5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są</a:t>
            </a:r>
            <a:r>
              <a:rPr lang="pl-PL" spc="5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rozwiązania</a:t>
            </a:r>
            <a:r>
              <a:rPr lang="pl-PL" spc="5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niektórych</a:t>
            </a:r>
            <a:r>
              <a:rPr lang="pl-PL" spc="5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problemów,</a:t>
            </a:r>
            <a:r>
              <a:rPr lang="pl-PL" spc="5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jakie</a:t>
            </a:r>
            <a:r>
              <a:rPr lang="pl-PL" spc="5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mogą</a:t>
            </a:r>
            <a:r>
              <a:rPr lang="pl-PL" spc="5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pojawić</a:t>
            </a:r>
            <a:r>
              <a:rPr lang="pl-PL" spc="5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się</a:t>
            </a:r>
            <a:r>
              <a:rPr lang="pl-PL" spc="5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w</a:t>
            </a:r>
            <a:r>
              <a:rPr lang="pl-PL" spc="5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szkole.</a:t>
            </a:r>
            <a:r>
              <a:rPr lang="pl-PL" spc="5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Rodzic</a:t>
            </a:r>
            <a:r>
              <a:rPr lang="pl-PL" spc="5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też</a:t>
            </a:r>
            <a:r>
              <a:rPr lang="pl-PL" spc="5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może</a:t>
            </a:r>
            <a:r>
              <a:rPr lang="pl-PL" spc="5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spojrzeć</a:t>
            </a:r>
            <a:r>
              <a:rPr lang="pl-PL" spc="5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na</a:t>
            </a:r>
            <a:r>
              <a:rPr lang="pl-PL" spc="5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niektóre sprawy okiem dziecka i lepiej je zrozumieć. Przede wszystkim jednak</a:t>
            </a:r>
            <a:r>
              <a:rPr lang="pl-PL" spc="5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pierwszoklasista oswaja się </a:t>
            </a:r>
            <a:r>
              <a:rPr lang="pl-PL" dirty="0" smtClean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z </a:t>
            </a:r>
            <a:r>
              <a:rPr lang="pl-PL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tematyką szkoły i dowiaduje się, na czym polega</a:t>
            </a:r>
            <a:r>
              <a:rPr lang="pl-PL" spc="5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funkcjonowanie</a:t>
            </a:r>
            <a:r>
              <a:rPr lang="pl-PL" spc="-5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w niej. Takich</a:t>
            </a:r>
            <a:r>
              <a:rPr lang="pl-PL" spc="-5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pozycji jest</a:t>
            </a:r>
            <a:r>
              <a:rPr lang="pl-PL" spc="-15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wiele</a:t>
            </a:r>
            <a:r>
              <a:rPr lang="pl-PL" spc="-5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na</a:t>
            </a:r>
            <a:r>
              <a:rPr lang="pl-PL" spc="-5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rynku</a:t>
            </a:r>
            <a:r>
              <a:rPr lang="pl-PL" dirty="0" smtClean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. Oto kilka z nich: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agięty narożnik 6"/>
          <p:cNvSpPr/>
          <p:nvPr/>
        </p:nvSpPr>
        <p:spPr>
          <a:xfrm>
            <a:off x="381000" y="1143000"/>
            <a:ext cx="3886200" cy="3416320"/>
          </a:xfrm>
          <a:prstGeom prst="foldedCorner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8" name="docshapegroup24"/>
          <p:cNvGrpSpPr>
            <a:grpSpLocks/>
          </p:cNvGrpSpPr>
          <p:nvPr/>
        </p:nvGrpSpPr>
        <p:grpSpPr bwMode="auto">
          <a:xfrm>
            <a:off x="9525000" y="149235"/>
            <a:ext cx="2282825" cy="2701925"/>
            <a:chOff x="6295" y="-1522"/>
            <a:chExt cx="3595" cy="4256"/>
          </a:xfrm>
        </p:grpSpPr>
        <p:pic>
          <p:nvPicPr>
            <p:cNvPr id="9219" name="docshape2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2" y="-1383"/>
              <a:ext cx="3320" cy="3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docshape26"/>
            <p:cNvSpPr>
              <a:spLocks/>
            </p:cNvSpPr>
            <p:nvPr/>
          </p:nvSpPr>
          <p:spPr bwMode="auto">
            <a:xfrm>
              <a:off x="6295" y="-1522"/>
              <a:ext cx="3595" cy="4256"/>
            </a:xfrm>
            <a:custGeom>
              <a:avLst/>
              <a:gdLst>
                <a:gd name="T0" fmla="+- 0 9778 6295"/>
                <a:gd name="T1" fmla="*/ T0 w 3595"/>
                <a:gd name="T2" fmla="+- 0 -1381 -1522"/>
                <a:gd name="T3" fmla="*/ -1381 h 4256"/>
                <a:gd name="T4" fmla="+- 0 9750 6295"/>
                <a:gd name="T5" fmla="*/ T4 w 3595"/>
                <a:gd name="T6" fmla="+- 0 -1381 -1522"/>
                <a:gd name="T7" fmla="*/ -1381 h 4256"/>
                <a:gd name="T8" fmla="+- 0 9750 6295"/>
                <a:gd name="T9" fmla="*/ T8 w 3595"/>
                <a:gd name="T10" fmla="+- 0 2594 -1522"/>
                <a:gd name="T11" fmla="*/ 2594 h 4256"/>
                <a:gd name="T12" fmla="+- 0 9778 6295"/>
                <a:gd name="T13" fmla="*/ T12 w 3595"/>
                <a:gd name="T14" fmla="+- 0 2594 -1522"/>
                <a:gd name="T15" fmla="*/ 2594 h 4256"/>
                <a:gd name="T16" fmla="+- 0 9778 6295"/>
                <a:gd name="T17" fmla="*/ T16 w 3595"/>
                <a:gd name="T18" fmla="+- 0 -1381 -1522"/>
                <a:gd name="T19" fmla="*/ -1381 h 4256"/>
                <a:gd name="T20" fmla="+- 0 9778 6295"/>
                <a:gd name="T21" fmla="*/ T20 w 3595"/>
                <a:gd name="T22" fmla="+- 0 -1410 -1522"/>
                <a:gd name="T23" fmla="*/ -1410 h 4256"/>
                <a:gd name="T24" fmla="+- 0 6407 6295"/>
                <a:gd name="T25" fmla="*/ T24 w 3595"/>
                <a:gd name="T26" fmla="+- 0 -1410 -1522"/>
                <a:gd name="T27" fmla="*/ -1410 h 4256"/>
                <a:gd name="T28" fmla="+- 0 6407 6295"/>
                <a:gd name="T29" fmla="*/ T28 w 3595"/>
                <a:gd name="T30" fmla="+- 0 -1382 -1522"/>
                <a:gd name="T31" fmla="*/ -1382 h 4256"/>
                <a:gd name="T32" fmla="+- 0 6407 6295"/>
                <a:gd name="T33" fmla="*/ T32 w 3595"/>
                <a:gd name="T34" fmla="+- 0 2594 -1522"/>
                <a:gd name="T35" fmla="*/ 2594 h 4256"/>
                <a:gd name="T36" fmla="+- 0 6407 6295"/>
                <a:gd name="T37" fmla="*/ T36 w 3595"/>
                <a:gd name="T38" fmla="+- 0 2622 -1522"/>
                <a:gd name="T39" fmla="*/ 2622 h 4256"/>
                <a:gd name="T40" fmla="+- 0 9778 6295"/>
                <a:gd name="T41" fmla="*/ T40 w 3595"/>
                <a:gd name="T42" fmla="+- 0 2622 -1522"/>
                <a:gd name="T43" fmla="*/ 2622 h 4256"/>
                <a:gd name="T44" fmla="+- 0 9778 6295"/>
                <a:gd name="T45" fmla="*/ T44 w 3595"/>
                <a:gd name="T46" fmla="+- 0 2594 -1522"/>
                <a:gd name="T47" fmla="*/ 2594 h 4256"/>
                <a:gd name="T48" fmla="+- 0 6435 6295"/>
                <a:gd name="T49" fmla="*/ T48 w 3595"/>
                <a:gd name="T50" fmla="+- 0 2594 -1522"/>
                <a:gd name="T51" fmla="*/ 2594 h 4256"/>
                <a:gd name="T52" fmla="+- 0 6435 6295"/>
                <a:gd name="T53" fmla="*/ T52 w 3595"/>
                <a:gd name="T54" fmla="+- 0 -1382 -1522"/>
                <a:gd name="T55" fmla="*/ -1382 h 4256"/>
                <a:gd name="T56" fmla="+- 0 9778 6295"/>
                <a:gd name="T57" fmla="*/ T56 w 3595"/>
                <a:gd name="T58" fmla="+- 0 -1382 -1522"/>
                <a:gd name="T59" fmla="*/ -1382 h 4256"/>
                <a:gd name="T60" fmla="+- 0 9778 6295"/>
                <a:gd name="T61" fmla="*/ T60 w 3595"/>
                <a:gd name="T62" fmla="+- 0 -1410 -1522"/>
                <a:gd name="T63" fmla="*/ -1410 h 4256"/>
                <a:gd name="T64" fmla="+- 0 9890 6295"/>
                <a:gd name="T65" fmla="*/ T64 w 3595"/>
                <a:gd name="T66" fmla="+- 0 -1437 -1522"/>
                <a:gd name="T67" fmla="*/ -1437 h 4256"/>
                <a:gd name="T68" fmla="+- 0 9806 6295"/>
                <a:gd name="T69" fmla="*/ T68 w 3595"/>
                <a:gd name="T70" fmla="+- 0 -1437 -1522"/>
                <a:gd name="T71" fmla="*/ -1437 h 4256"/>
                <a:gd name="T72" fmla="+- 0 9806 6295"/>
                <a:gd name="T73" fmla="*/ T72 w 3595"/>
                <a:gd name="T74" fmla="+- 0 2650 -1522"/>
                <a:gd name="T75" fmla="*/ 2650 h 4256"/>
                <a:gd name="T76" fmla="+- 0 9890 6295"/>
                <a:gd name="T77" fmla="*/ T76 w 3595"/>
                <a:gd name="T78" fmla="+- 0 2650 -1522"/>
                <a:gd name="T79" fmla="*/ 2650 h 4256"/>
                <a:gd name="T80" fmla="+- 0 9890 6295"/>
                <a:gd name="T81" fmla="*/ T80 w 3595"/>
                <a:gd name="T82" fmla="+- 0 -1437 -1522"/>
                <a:gd name="T83" fmla="*/ -1437 h 4256"/>
                <a:gd name="T84" fmla="+- 0 9890 6295"/>
                <a:gd name="T85" fmla="*/ T84 w 3595"/>
                <a:gd name="T86" fmla="+- 0 -1522 -1522"/>
                <a:gd name="T87" fmla="*/ -1522 h 4256"/>
                <a:gd name="T88" fmla="+- 0 6295 6295"/>
                <a:gd name="T89" fmla="*/ T88 w 3595"/>
                <a:gd name="T90" fmla="+- 0 -1522 -1522"/>
                <a:gd name="T91" fmla="*/ -1522 h 4256"/>
                <a:gd name="T92" fmla="+- 0 6295 6295"/>
                <a:gd name="T93" fmla="*/ T92 w 3595"/>
                <a:gd name="T94" fmla="+- 0 -1438 -1522"/>
                <a:gd name="T95" fmla="*/ -1438 h 4256"/>
                <a:gd name="T96" fmla="+- 0 6295 6295"/>
                <a:gd name="T97" fmla="*/ T96 w 3595"/>
                <a:gd name="T98" fmla="+- 0 2650 -1522"/>
                <a:gd name="T99" fmla="*/ 2650 h 4256"/>
                <a:gd name="T100" fmla="+- 0 6295 6295"/>
                <a:gd name="T101" fmla="*/ T100 w 3595"/>
                <a:gd name="T102" fmla="+- 0 2734 -1522"/>
                <a:gd name="T103" fmla="*/ 2734 h 4256"/>
                <a:gd name="T104" fmla="+- 0 9890 6295"/>
                <a:gd name="T105" fmla="*/ T104 w 3595"/>
                <a:gd name="T106" fmla="+- 0 2734 -1522"/>
                <a:gd name="T107" fmla="*/ 2734 h 4256"/>
                <a:gd name="T108" fmla="+- 0 9890 6295"/>
                <a:gd name="T109" fmla="*/ T108 w 3595"/>
                <a:gd name="T110" fmla="+- 0 2650 -1522"/>
                <a:gd name="T111" fmla="*/ 2650 h 4256"/>
                <a:gd name="T112" fmla="+- 0 6379 6295"/>
                <a:gd name="T113" fmla="*/ T112 w 3595"/>
                <a:gd name="T114" fmla="+- 0 2650 -1522"/>
                <a:gd name="T115" fmla="*/ 2650 h 4256"/>
                <a:gd name="T116" fmla="+- 0 6379 6295"/>
                <a:gd name="T117" fmla="*/ T116 w 3595"/>
                <a:gd name="T118" fmla="+- 0 -1438 -1522"/>
                <a:gd name="T119" fmla="*/ -1438 h 4256"/>
                <a:gd name="T120" fmla="+- 0 9890 6295"/>
                <a:gd name="T121" fmla="*/ T120 w 3595"/>
                <a:gd name="T122" fmla="+- 0 -1438 -1522"/>
                <a:gd name="T123" fmla="*/ -1438 h 4256"/>
                <a:gd name="T124" fmla="+- 0 9890 6295"/>
                <a:gd name="T125" fmla="*/ T124 w 3595"/>
                <a:gd name="T126" fmla="+- 0 -1522 -1522"/>
                <a:gd name="T127" fmla="*/ -1522 h 42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</a:cxnLst>
              <a:rect l="0" t="0" r="r" b="b"/>
              <a:pathLst>
                <a:path w="3595" h="4256">
                  <a:moveTo>
                    <a:pt x="3483" y="141"/>
                  </a:moveTo>
                  <a:lnTo>
                    <a:pt x="3455" y="141"/>
                  </a:lnTo>
                  <a:lnTo>
                    <a:pt x="3455" y="4116"/>
                  </a:lnTo>
                  <a:lnTo>
                    <a:pt x="3483" y="4116"/>
                  </a:lnTo>
                  <a:lnTo>
                    <a:pt x="3483" y="141"/>
                  </a:lnTo>
                  <a:close/>
                  <a:moveTo>
                    <a:pt x="3483" y="112"/>
                  </a:moveTo>
                  <a:lnTo>
                    <a:pt x="112" y="112"/>
                  </a:lnTo>
                  <a:lnTo>
                    <a:pt x="112" y="140"/>
                  </a:lnTo>
                  <a:lnTo>
                    <a:pt x="112" y="4116"/>
                  </a:lnTo>
                  <a:lnTo>
                    <a:pt x="112" y="4144"/>
                  </a:lnTo>
                  <a:lnTo>
                    <a:pt x="3483" y="4144"/>
                  </a:lnTo>
                  <a:lnTo>
                    <a:pt x="3483" y="4116"/>
                  </a:lnTo>
                  <a:lnTo>
                    <a:pt x="140" y="4116"/>
                  </a:lnTo>
                  <a:lnTo>
                    <a:pt x="140" y="140"/>
                  </a:lnTo>
                  <a:lnTo>
                    <a:pt x="3483" y="140"/>
                  </a:lnTo>
                  <a:lnTo>
                    <a:pt x="3483" y="112"/>
                  </a:lnTo>
                  <a:close/>
                  <a:moveTo>
                    <a:pt x="3595" y="85"/>
                  </a:moveTo>
                  <a:lnTo>
                    <a:pt x="3511" y="85"/>
                  </a:lnTo>
                  <a:lnTo>
                    <a:pt x="3511" y="4172"/>
                  </a:lnTo>
                  <a:lnTo>
                    <a:pt x="3595" y="4172"/>
                  </a:lnTo>
                  <a:lnTo>
                    <a:pt x="3595" y="85"/>
                  </a:lnTo>
                  <a:close/>
                  <a:moveTo>
                    <a:pt x="359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0" y="4172"/>
                  </a:lnTo>
                  <a:lnTo>
                    <a:pt x="0" y="4256"/>
                  </a:lnTo>
                  <a:lnTo>
                    <a:pt x="3595" y="4256"/>
                  </a:lnTo>
                  <a:lnTo>
                    <a:pt x="3595" y="4172"/>
                  </a:lnTo>
                  <a:lnTo>
                    <a:pt x="84" y="4172"/>
                  </a:lnTo>
                  <a:lnTo>
                    <a:pt x="84" y="84"/>
                  </a:lnTo>
                  <a:lnTo>
                    <a:pt x="3595" y="84"/>
                  </a:lnTo>
                  <a:lnTo>
                    <a:pt x="35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0" name="docshapegroup27"/>
          <p:cNvGrpSpPr>
            <a:grpSpLocks/>
          </p:cNvGrpSpPr>
          <p:nvPr/>
        </p:nvGrpSpPr>
        <p:grpSpPr bwMode="auto">
          <a:xfrm>
            <a:off x="6057265" y="961273"/>
            <a:ext cx="2282825" cy="2540000"/>
            <a:chOff x="6295" y="-873"/>
            <a:chExt cx="3595" cy="4000"/>
          </a:xfrm>
        </p:grpSpPr>
        <p:pic>
          <p:nvPicPr>
            <p:cNvPr id="9222" name="docshape2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2" y="-735"/>
              <a:ext cx="3320" cy="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docshape29"/>
            <p:cNvSpPr>
              <a:spLocks/>
            </p:cNvSpPr>
            <p:nvPr/>
          </p:nvSpPr>
          <p:spPr bwMode="auto">
            <a:xfrm>
              <a:off x="6295" y="-874"/>
              <a:ext cx="3595" cy="4000"/>
            </a:xfrm>
            <a:custGeom>
              <a:avLst/>
              <a:gdLst>
                <a:gd name="T0" fmla="+- 0 9778 6295"/>
                <a:gd name="T1" fmla="*/ T0 w 3595"/>
                <a:gd name="T2" fmla="+- 0 -761 -873"/>
                <a:gd name="T3" fmla="*/ -761 h 4000"/>
                <a:gd name="T4" fmla="+- 0 6407 6295"/>
                <a:gd name="T5" fmla="*/ T4 w 3595"/>
                <a:gd name="T6" fmla="+- 0 -761 -873"/>
                <a:gd name="T7" fmla="*/ -761 h 4000"/>
                <a:gd name="T8" fmla="+- 0 6407 6295"/>
                <a:gd name="T9" fmla="*/ T8 w 3595"/>
                <a:gd name="T10" fmla="+- 0 -733 -873"/>
                <a:gd name="T11" fmla="*/ -733 h 4000"/>
                <a:gd name="T12" fmla="+- 0 6407 6295"/>
                <a:gd name="T13" fmla="*/ T12 w 3595"/>
                <a:gd name="T14" fmla="+- 0 2987 -873"/>
                <a:gd name="T15" fmla="*/ 2987 h 4000"/>
                <a:gd name="T16" fmla="+- 0 6407 6295"/>
                <a:gd name="T17" fmla="*/ T16 w 3595"/>
                <a:gd name="T18" fmla="+- 0 3015 -873"/>
                <a:gd name="T19" fmla="*/ 3015 h 4000"/>
                <a:gd name="T20" fmla="+- 0 9778 6295"/>
                <a:gd name="T21" fmla="*/ T20 w 3595"/>
                <a:gd name="T22" fmla="+- 0 3015 -873"/>
                <a:gd name="T23" fmla="*/ 3015 h 4000"/>
                <a:gd name="T24" fmla="+- 0 9778 6295"/>
                <a:gd name="T25" fmla="*/ T24 w 3595"/>
                <a:gd name="T26" fmla="+- 0 2987 -873"/>
                <a:gd name="T27" fmla="*/ 2987 h 4000"/>
                <a:gd name="T28" fmla="+- 0 9778 6295"/>
                <a:gd name="T29" fmla="*/ T28 w 3595"/>
                <a:gd name="T30" fmla="+- 0 2987 -873"/>
                <a:gd name="T31" fmla="*/ 2987 h 4000"/>
                <a:gd name="T32" fmla="+- 0 9778 6295"/>
                <a:gd name="T33" fmla="*/ T32 w 3595"/>
                <a:gd name="T34" fmla="+- 0 -733 -873"/>
                <a:gd name="T35" fmla="*/ -733 h 4000"/>
                <a:gd name="T36" fmla="+- 0 9750 6295"/>
                <a:gd name="T37" fmla="*/ T36 w 3595"/>
                <a:gd name="T38" fmla="+- 0 -733 -873"/>
                <a:gd name="T39" fmla="*/ -733 h 4000"/>
                <a:gd name="T40" fmla="+- 0 9750 6295"/>
                <a:gd name="T41" fmla="*/ T40 w 3595"/>
                <a:gd name="T42" fmla="+- 0 2987 -873"/>
                <a:gd name="T43" fmla="*/ 2987 h 4000"/>
                <a:gd name="T44" fmla="+- 0 6435 6295"/>
                <a:gd name="T45" fmla="*/ T44 w 3595"/>
                <a:gd name="T46" fmla="+- 0 2987 -873"/>
                <a:gd name="T47" fmla="*/ 2987 h 4000"/>
                <a:gd name="T48" fmla="+- 0 6435 6295"/>
                <a:gd name="T49" fmla="*/ T48 w 3595"/>
                <a:gd name="T50" fmla="+- 0 -733 -873"/>
                <a:gd name="T51" fmla="*/ -733 h 4000"/>
                <a:gd name="T52" fmla="+- 0 9778 6295"/>
                <a:gd name="T53" fmla="*/ T52 w 3595"/>
                <a:gd name="T54" fmla="+- 0 -733 -873"/>
                <a:gd name="T55" fmla="*/ -733 h 4000"/>
                <a:gd name="T56" fmla="+- 0 9778 6295"/>
                <a:gd name="T57" fmla="*/ T56 w 3595"/>
                <a:gd name="T58" fmla="+- 0 -761 -873"/>
                <a:gd name="T59" fmla="*/ -761 h 4000"/>
                <a:gd name="T60" fmla="+- 0 9890 6295"/>
                <a:gd name="T61" fmla="*/ T60 w 3595"/>
                <a:gd name="T62" fmla="+- 0 -873 -873"/>
                <a:gd name="T63" fmla="*/ -873 h 4000"/>
                <a:gd name="T64" fmla="+- 0 6295 6295"/>
                <a:gd name="T65" fmla="*/ T64 w 3595"/>
                <a:gd name="T66" fmla="+- 0 -873 -873"/>
                <a:gd name="T67" fmla="*/ -873 h 4000"/>
                <a:gd name="T68" fmla="+- 0 6295 6295"/>
                <a:gd name="T69" fmla="*/ T68 w 3595"/>
                <a:gd name="T70" fmla="+- 0 -789 -873"/>
                <a:gd name="T71" fmla="*/ -789 h 4000"/>
                <a:gd name="T72" fmla="+- 0 6295 6295"/>
                <a:gd name="T73" fmla="*/ T72 w 3595"/>
                <a:gd name="T74" fmla="+- 0 3043 -873"/>
                <a:gd name="T75" fmla="*/ 3043 h 4000"/>
                <a:gd name="T76" fmla="+- 0 6295 6295"/>
                <a:gd name="T77" fmla="*/ T76 w 3595"/>
                <a:gd name="T78" fmla="+- 0 3127 -873"/>
                <a:gd name="T79" fmla="*/ 3127 h 4000"/>
                <a:gd name="T80" fmla="+- 0 9890 6295"/>
                <a:gd name="T81" fmla="*/ T80 w 3595"/>
                <a:gd name="T82" fmla="+- 0 3127 -873"/>
                <a:gd name="T83" fmla="*/ 3127 h 4000"/>
                <a:gd name="T84" fmla="+- 0 9890 6295"/>
                <a:gd name="T85" fmla="*/ T84 w 3595"/>
                <a:gd name="T86" fmla="+- 0 3043 -873"/>
                <a:gd name="T87" fmla="*/ 3043 h 4000"/>
                <a:gd name="T88" fmla="+- 0 9890 6295"/>
                <a:gd name="T89" fmla="*/ T88 w 3595"/>
                <a:gd name="T90" fmla="+- 0 3043 -873"/>
                <a:gd name="T91" fmla="*/ 3043 h 4000"/>
                <a:gd name="T92" fmla="+- 0 9890 6295"/>
                <a:gd name="T93" fmla="*/ T92 w 3595"/>
                <a:gd name="T94" fmla="+- 0 -789 -873"/>
                <a:gd name="T95" fmla="*/ -789 h 4000"/>
                <a:gd name="T96" fmla="+- 0 9806 6295"/>
                <a:gd name="T97" fmla="*/ T96 w 3595"/>
                <a:gd name="T98" fmla="+- 0 -789 -873"/>
                <a:gd name="T99" fmla="*/ -789 h 4000"/>
                <a:gd name="T100" fmla="+- 0 9806 6295"/>
                <a:gd name="T101" fmla="*/ T100 w 3595"/>
                <a:gd name="T102" fmla="+- 0 3043 -873"/>
                <a:gd name="T103" fmla="*/ 3043 h 4000"/>
                <a:gd name="T104" fmla="+- 0 6379 6295"/>
                <a:gd name="T105" fmla="*/ T104 w 3595"/>
                <a:gd name="T106" fmla="+- 0 3043 -873"/>
                <a:gd name="T107" fmla="*/ 3043 h 4000"/>
                <a:gd name="T108" fmla="+- 0 6379 6295"/>
                <a:gd name="T109" fmla="*/ T108 w 3595"/>
                <a:gd name="T110" fmla="+- 0 -789 -873"/>
                <a:gd name="T111" fmla="*/ -789 h 4000"/>
                <a:gd name="T112" fmla="+- 0 9890 6295"/>
                <a:gd name="T113" fmla="*/ T112 w 3595"/>
                <a:gd name="T114" fmla="+- 0 -789 -873"/>
                <a:gd name="T115" fmla="*/ -789 h 4000"/>
                <a:gd name="T116" fmla="+- 0 9890 6295"/>
                <a:gd name="T117" fmla="*/ T116 w 3595"/>
                <a:gd name="T118" fmla="+- 0 -873 -873"/>
                <a:gd name="T119" fmla="*/ -873 h 400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</a:cxnLst>
              <a:rect l="0" t="0" r="r" b="b"/>
              <a:pathLst>
                <a:path w="3595" h="4000">
                  <a:moveTo>
                    <a:pt x="3483" y="112"/>
                  </a:moveTo>
                  <a:lnTo>
                    <a:pt x="112" y="112"/>
                  </a:lnTo>
                  <a:lnTo>
                    <a:pt x="112" y="140"/>
                  </a:lnTo>
                  <a:lnTo>
                    <a:pt x="112" y="3860"/>
                  </a:lnTo>
                  <a:lnTo>
                    <a:pt x="112" y="3888"/>
                  </a:lnTo>
                  <a:lnTo>
                    <a:pt x="3483" y="3888"/>
                  </a:lnTo>
                  <a:lnTo>
                    <a:pt x="3483" y="3860"/>
                  </a:lnTo>
                  <a:lnTo>
                    <a:pt x="3483" y="140"/>
                  </a:lnTo>
                  <a:lnTo>
                    <a:pt x="3455" y="140"/>
                  </a:lnTo>
                  <a:lnTo>
                    <a:pt x="3455" y="3860"/>
                  </a:lnTo>
                  <a:lnTo>
                    <a:pt x="140" y="3860"/>
                  </a:lnTo>
                  <a:lnTo>
                    <a:pt x="140" y="140"/>
                  </a:lnTo>
                  <a:lnTo>
                    <a:pt x="3483" y="140"/>
                  </a:lnTo>
                  <a:lnTo>
                    <a:pt x="3483" y="112"/>
                  </a:lnTo>
                  <a:close/>
                  <a:moveTo>
                    <a:pt x="359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0" y="3916"/>
                  </a:lnTo>
                  <a:lnTo>
                    <a:pt x="0" y="4000"/>
                  </a:lnTo>
                  <a:lnTo>
                    <a:pt x="3595" y="4000"/>
                  </a:lnTo>
                  <a:lnTo>
                    <a:pt x="3595" y="3916"/>
                  </a:lnTo>
                  <a:lnTo>
                    <a:pt x="3595" y="84"/>
                  </a:lnTo>
                  <a:lnTo>
                    <a:pt x="3511" y="84"/>
                  </a:lnTo>
                  <a:lnTo>
                    <a:pt x="3511" y="3916"/>
                  </a:lnTo>
                  <a:lnTo>
                    <a:pt x="84" y="3916"/>
                  </a:lnTo>
                  <a:lnTo>
                    <a:pt x="84" y="84"/>
                  </a:lnTo>
                  <a:lnTo>
                    <a:pt x="3595" y="84"/>
                  </a:lnTo>
                  <a:lnTo>
                    <a:pt x="35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2" name="docshapegroup31"/>
          <p:cNvGrpSpPr>
            <a:grpSpLocks/>
          </p:cNvGrpSpPr>
          <p:nvPr/>
        </p:nvGrpSpPr>
        <p:grpSpPr bwMode="auto">
          <a:xfrm>
            <a:off x="8518207" y="3352799"/>
            <a:ext cx="2606993" cy="3259897"/>
            <a:chOff x="6535" y="-1215"/>
            <a:chExt cx="3445" cy="4690"/>
          </a:xfrm>
        </p:grpSpPr>
        <p:pic>
          <p:nvPicPr>
            <p:cNvPr id="9225" name="docshape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2" y="-1077"/>
              <a:ext cx="3171" cy="4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docshape33"/>
            <p:cNvSpPr>
              <a:spLocks/>
            </p:cNvSpPr>
            <p:nvPr/>
          </p:nvSpPr>
          <p:spPr bwMode="auto">
            <a:xfrm>
              <a:off x="6535" y="-1216"/>
              <a:ext cx="3445" cy="4690"/>
            </a:xfrm>
            <a:custGeom>
              <a:avLst/>
              <a:gdLst>
                <a:gd name="T0" fmla="+- 0 9868 6535"/>
                <a:gd name="T1" fmla="*/ T0 w 3445"/>
                <a:gd name="T2" fmla="+- 0 -1103 -1215"/>
                <a:gd name="T3" fmla="*/ -1103 h 4690"/>
                <a:gd name="T4" fmla="+- 0 6647 6535"/>
                <a:gd name="T5" fmla="*/ T4 w 3445"/>
                <a:gd name="T6" fmla="+- 0 -1103 -1215"/>
                <a:gd name="T7" fmla="*/ -1103 h 4690"/>
                <a:gd name="T8" fmla="+- 0 6647 6535"/>
                <a:gd name="T9" fmla="*/ T8 w 3445"/>
                <a:gd name="T10" fmla="+- 0 -1075 -1215"/>
                <a:gd name="T11" fmla="*/ -1075 h 4690"/>
                <a:gd name="T12" fmla="+- 0 6647 6535"/>
                <a:gd name="T13" fmla="*/ T12 w 3445"/>
                <a:gd name="T14" fmla="+- 0 3335 -1215"/>
                <a:gd name="T15" fmla="*/ 3335 h 4690"/>
                <a:gd name="T16" fmla="+- 0 6647 6535"/>
                <a:gd name="T17" fmla="*/ T16 w 3445"/>
                <a:gd name="T18" fmla="+- 0 3363 -1215"/>
                <a:gd name="T19" fmla="*/ 3363 h 4690"/>
                <a:gd name="T20" fmla="+- 0 9868 6535"/>
                <a:gd name="T21" fmla="*/ T20 w 3445"/>
                <a:gd name="T22" fmla="+- 0 3363 -1215"/>
                <a:gd name="T23" fmla="*/ 3363 h 4690"/>
                <a:gd name="T24" fmla="+- 0 9868 6535"/>
                <a:gd name="T25" fmla="*/ T24 w 3445"/>
                <a:gd name="T26" fmla="+- 0 3335 -1215"/>
                <a:gd name="T27" fmla="*/ 3335 h 4690"/>
                <a:gd name="T28" fmla="+- 0 9868 6535"/>
                <a:gd name="T29" fmla="*/ T28 w 3445"/>
                <a:gd name="T30" fmla="+- 0 3335 -1215"/>
                <a:gd name="T31" fmla="*/ 3335 h 4690"/>
                <a:gd name="T32" fmla="+- 0 9868 6535"/>
                <a:gd name="T33" fmla="*/ T32 w 3445"/>
                <a:gd name="T34" fmla="+- 0 -1075 -1215"/>
                <a:gd name="T35" fmla="*/ -1075 h 4690"/>
                <a:gd name="T36" fmla="+- 0 9840 6535"/>
                <a:gd name="T37" fmla="*/ T36 w 3445"/>
                <a:gd name="T38" fmla="+- 0 -1075 -1215"/>
                <a:gd name="T39" fmla="*/ -1075 h 4690"/>
                <a:gd name="T40" fmla="+- 0 9840 6535"/>
                <a:gd name="T41" fmla="*/ T40 w 3445"/>
                <a:gd name="T42" fmla="+- 0 3335 -1215"/>
                <a:gd name="T43" fmla="*/ 3335 h 4690"/>
                <a:gd name="T44" fmla="+- 0 6675 6535"/>
                <a:gd name="T45" fmla="*/ T44 w 3445"/>
                <a:gd name="T46" fmla="+- 0 3335 -1215"/>
                <a:gd name="T47" fmla="*/ 3335 h 4690"/>
                <a:gd name="T48" fmla="+- 0 6675 6535"/>
                <a:gd name="T49" fmla="*/ T48 w 3445"/>
                <a:gd name="T50" fmla="+- 0 -1075 -1215"/>
                <a:gd name="T51" fmla="*/ -1075 h 4690"/>
                <a:gd name="T52" fmla="+- 0 9868 6535"/>
                <a:gd name="T53" fmla="*/ T52 w 3445"/>
                <a:gd name="T54" fmla="+- 0 -1075 -1215"/>
                <a:gd name="T55" fmla="*/ -1075 h 4690"/>
                <a:gd name="T56" fmla="+- 0 9868 6535"/>
                <a:gd name="T57" fmla="*/ T56 w 3445"/>
                <a:gd name="T58" fmla="+- 0 -1103 -1215"/>
                <a:gd name="T59" fmla="*/ -1103 h 4690"/>
                <a:gd name="T60" fmla="+- 0 9980 6535"/>
                <a:gd name="T61" fmla="*/ T60 w 3445"/>
                <a:gd name="T62" fmla="+- 0 -1215 -1215"/>
                <a:gd name="T63" fmla="*/ -1215 h 4690"/>
                <a:gd name="T64" fmla="+- 0 6535 6535"/>
                <a:gd name="T65" fmla="*/ T64 w 3445"/>
                <a:gd name="T66" fmla="+- 0 -1215 -1215"/>
                <a:gd name="T67" fmla="*/ -1215 h 4690"/>
                <a:gd name="T68" fmla="+- 0 6535 6535"/>
                <a:gd name="T69" fmla="*/ T68 w 3445"/>
                <a:gd name="T70" fmla="+- 0 -1131 -1215"/>
                <a:gd name="T71" fmla="*/ -1131 h 4690"/>
                <a:gd name="T72" fmla="+- 0 6535 6535"/>
                <a:gd name="T73" fmla="*/ T72 w 3445"/>
                <a:gd name="T74" fmla="+- 0 3391 -1215"/>
                <a:gd name="T75" fmla="*/ 3391 h 4690"/>
                <a:gd name="T76" fmla="+- 0 6535 6535"/>
                <a:gd name="T77" fmla="*/ T76 w 3445"/>
                <a:gd name="T78" fmla="+- 0 3475 -1215"/>
                <a:gd name="T79" fmla="*/ 3475 h 4690"/>
                <a:gd name="T80" fmla="+- 0 9980 6535"/>
                <a:gd name="T81" fmla="*/ T80 w 3445"/>
                <a:gd name="T82" fmla="+- 0 3475 -1215"/>
                <a:gd name="T83" fmla="*/ 3475 h 4690"/>
                <a:gd name="T84" fmla="+- 0 9980 6535"/>
                <a:gd name="T85" fmla="*/ T84 w 3445"/>
                <a:gd name="T86" fmla="+- 0 3391 -1215"/>
                <a:gd name="T87" fmla="*/ 3391 h 4690"/>
                <a:gd name="T88" fmla="+- 0 9980 6535"/>
                <a:gd name="T89" fmla="*/ T88 w 3445"/>
                <a:gd name="T90" fmla="+- 0 3391 -1215"/>
                <a:gd name="T91" fmla="*/ 3391 h 4690"/>
                <a:gd name="T92" fmla="+- 0 9980 6535"/>
                <a:gd name="T93" fmla="*/ T92 w 3445"/>
                <a:gd name="T94" fmla="+- 0 -1131 -1215"/>
                <a:gd name="T95" fmla="*/ -1131 h 4690"/>
                <a:gd name="T96" fmla="+- 0 9896 6535"/>
                <a:gd name="T97" fmla="*/ T96 w 3445"/>
                <a:gd name="T98" fmla="+- 0 -1131 -1215"/>
                <a:gd name="T99" fmla="*/ -1131 h 4690"/>
                <a:gd name="T100" fmla="+- 0 9896 6535"/>
                <a:gd name="T101" fmla="*/ T100 w 3445"/>
                <a:gd name="T102" fmla="+- 0 3391 -1215"/>
                <a:gd name="T103" fmla="*/ 3391 h 4690"/>
                <a:gd name="T104" fmla="+- 0 6619 6535"/>
                <a:gd name="T105" fmla="*/ T104 w 3445"/>
                <a:gd name="T106" fmla="+- 0 3391 -1215"/>
                <a:gd name="T107" fmla="*/ 3391 h 4690"/>
                <a:gd name="T108" fmla="+- 0 6619 6535"/>
                <a:gd name="T109" fmla="*/ T108 w 3445"/>
                <a:gd name="T110" fmla="+- 0 -1131 -1215"/>
                <a:gd name="T111" fmla="*/ -1131 h 4690"/>
                <a:gd name="T112" fmla="+- 0 9980 6535"/>
                <a:gd name="T113" fmla="*/ T112 w 3445"/>
                <a:gd name="T114" fmla="+- 0 -1131 -1215"/>
                <a:gd name="T115" fmla="*/ -1131 h 4690"/>
                <a:gd name="T116" fmla="+- 0 9980 6535"/>
                <a:gd name="T117" fmla="*/ T116 w 3445"/>
                <a:gd name="T118" fmla="+- 0 -1215 -1215"/>
                <a:gd name="T119" fmla="*/ -1215 h 46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</a:cxnLst>
              <a:rect l="0" t="0" r="r" b="b"/>
              <a:pathLst>
                <a:path w="3445" h="4690">
                  <a:moveTo>
                    <a:pt x="3333" y="112"/>
                  </a:moveTo>
                  <a:lnTo>
                    <a:pt x="112" y="112"/>
                  </a:lnTo>
                  <a:lnTo>
                    <a:pt x="112" y="140"/>
                  </a:lnTo>
                  <a:lnTo>
                    <a:pt x="112" y="4550"/>
                  </a:lnTo>
                  <a:lnTo>
                    <a:pt x="112" y="4578"/>
                  </a:lnTo>
                  <a:lnTo>
                    <a:pt x="3333" y="4578"/>
                  </a:lnTo>
                  <a:lnTo>
                    <a:pt x="3333" y="4550"/>
                  </a:lnTo>
                  <a:lnTo>
                    <a:pt x="3333" y="140"/>
                  </a:lnTo>
                  <a:lnTo>
                    <a:pt x="3305" y="140"/>
                  </a:lnTo>
                  <a:lnTo>
                    <a:pt x="3305" y="4550"/>
                  </a:lnTo>
                  <a:lnTo>
                    <a:pt x="140" y="4550"/>
                  </a:lnTo>
                  <a:lnTo>
                    <a:pt x="140" y="140"/>
                  </a:lnTo>
                  <a:lnTo>
                    <a:pt x="3333" y="140"/>
                  </a:lnTo>
                  <a:lnTo>
                    <a:pt x="3333" y="112"/>
                  </a:lnTo>
                  <a:close/>
                  <a:moveTo>
                    <a:pt x="344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0" y="4606"/>
                  </a:lnTo>
                  <a:lnTo>
                    <a:pt x="0" y="4690"/>
                  </a:lnTo>
                  <a:lnTo>
                    <a:pt x="3445" y="4690"/>
                  </a:lnTo>
                  <a:lnTo>
                    <a:pt x="3445" y="4606"/>
                  </a:lnTo>
                  <a:lnTo>
                    <a:pt x="3445" y="84"/>
                  </a:lnTo>
                  <a:lnTo>
                    <a:pt x="3361" y="84"/>
                  </a:lnTo>
                  <a:lnTo>
                    <a:pt x="3361" y="4606"/>
                  </a:lnTo>
                  <a:lnTo>
                    <a:pt x="84" y="4606"/>
                  </a:lnTo>
                  <a:lnTo>
                    <a:pt x="84" y="84"/>
                  </a:lnTo>
                  <a:lnTo>
                    <a:pt x="3445" y="84"/>
                  </a:lnTo>
                  <a:lnTo>
                    <a:pt x="34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4" name="docshapegroup34"/>
          <p:cNvGrpSpPr>
            <a:grpSpLocks/>
          </p:cNvGrpSpPr>
          <p:nvPr/>
        </p:nvGrpSpPr>
        <p:grpSpPr bwMode="auto">
          <a:xfrm>
            <a:off x="4537754" y="3810000"/>
            <a:ext cx="2701246" cy="2895600"/>
            <a:chOff x="6535" y="-1168"/>
            <a:chExt cx="3520" cy="4270"/>
          </a:xfrm>
        </p:grpSpPr>
        <p:pic>
          <p:nvPicPr>
            <p:cNvPr id="9228" name="docshape3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2" y="-1029"/>
              <a:ext cx="3245" cy="3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docshape36"/>
            <p:cNvSpPr>
              <a:spLocks/>
            </p:cNvSpPr>
            <p:nvPr/>
          </p:nvSpPr>
          <p:spPr bwMode="auto">
            <a:xfrm>
              <a:off x="6535" y="-1168"/>
              <a:ext cx="3520" cy="4270"/>
            </a:xfrm>
            <a:custGeom>
              <a:avLst/>
              <a:gdLst>
                <a:gd name="T0" fmla="+- 0 9943 6535"/>
                <a:gd name="T1" fmla="*/ T0 w 3520"/>
                <a:gd name="T2" fmla="+- 0 -1056 -1168"/>
                <a:gd name="T3" fmla="*/ -1056 h 4270"/>
                <a:gd name="T4" fmla="+- 0 6647 6535"/>
                <a:gd name="T5" fmla="*/ T4 w 3520"/>
                <a:gd name="T6" fmla="+- 0 -1056 -1168"/>
                <a:gd name="T7" fmla="*/ -1056 h 4270"/>
                <a:gd name="T8" fmla="+- 0 6647 6535"/>
                <a:gd name="T9" fmla="*/ T8 w 3520"/>
                <a:gd name="T10" fmla="+- 0 -1028 -1168"/>
                <a:gd name="T11" fmla="*/ -1028 h 4270"/>
                <a:gd name="T12" fmla="+- 0 6647 6535"/>
                <a:gd name="T13" fmla="*/ T12 w 3520"/>
                <a:gd name="T14" fmla="+- 0 2962 -1168"/>
                <a:gd name="T15" fmla="*/ 2962 h 4270"/>
                <a:gd name="T16" fmla="+- 0 6647 6535"/>
                <a:gd name="T17" fmla="*/ T16 w 3520"/>
                <a:gd name="T18" fmla="+- 0 2990 -1168"/>
                <a:gd name="T19" fmla="*/ 2990 h 4270"/>
                <a:gd name="T20" fmla="+- 0 9943 6535"/>
                <a:gd name="T21" fmla="*/ T20 w 3520"/>
                <a:gd name="T22" fmla="+- 0 2990 -1168"/>
                <a:gd name="T23" fmla="*/ 2990 h 4270"/>
                <a:gd name="T24" fmla="+- 0 9943 6535"/>
                <a:gd name="T25" fmla="*/ T24 w 3520"/>
                <a:gd name="T26" fmla="+- 0 2963 -1168"/>
                <a:gd name="T27" fmla="*/ 2963 h 4270"/>
                <a:gd name="T28" fmla="+- 0 9943 6535"/>
                <a:gd name="T29" fmla="*/ T28 w 3520"/>
                <a:gd name="T30" fmla="+- 0 2962 -1168"/>
                <a:gd name="T31" fmla="*/ 2962 h 4270"/>
                <a:gd name="T32" fmla="+- 0 9943 6535"/>
                <a:gd name="T33" fmla="*/ T32 w 3520"/>
                <a:gd name="T34" fmla="+- 0 -1027 -1168"/>
                <a:gd name="T35" fmla="*/ -1027 h 4270"/>
                <a:gd name="T36" fmla="+- 0 9915 6535"/>
                <a:gd name="T37" fmla="*/ T36 w 3520"/>
                <a:gd name="T38" fmla="+- 0 -1027 -1168"/>
                <a:gd name="T39" fmla="*/ -1027 h 4270"/>
                <a:gd name="T40" fmla="+- 0 9915 6535"/>
                <a:gd name="T41" fmla="*/ T40 w 3520"/>
                <a:gd name="T42" fmla="+- 0 2962 -1168"/>
                <a:gd name="T43" fmla="*/ 2962 h 4270"/>
                <a:gd name="T44" fmla="+- 0 6675 6535"/>
                <a:gd name="T45" fmla="*/ T44 w 3520"/>
                <a:gd name="T46" fmla="+- 0 2962 -1168"/>
                <a:gd name="T47" fmla="*/ 2962 h 4270"/>
                <a:gd name="T48" fmla="+- 0 6675 6535"/>
                <a:gd name="T49" fmla="*/ T48 w 3520"/>
                <a:gd name="T50" fmla="+- 0 -1028 -1168"/>
                <a:gd name="T51" fmla="*/ -1028 h 4270"/>
                <a:gd name="T52" fmla="+- 0 9943 6535"/>
                <a:gd name="T53" fmla="*/ T52 w 3520"/>
                <a:gd name="T54" fmla="+- 0 -1028 -1168"/>
                <a:gd name="T55" fmla="*/ -1028 h 4270"/>
                <a:gd name="T56" fmla="+- 0 9943 6535"/>
                <a:gd name="T57" fmla="*/ T56 w 3520"/>
                <a:gd name="T58" fmla="+- 0 -1056 -1168"/>
                <a:gd name="T59" fmla="*/ -1056 h 4270"/>
                <a:gd name="T60" fmla="+- 0 10055 6535"/>
                <a:gd name="T61" fmla="*/ T60 w 3520"/>
                <a:gd name="T62" fmla="+- 0 -1168 -1168"/>
                <a:gd name="T63" fmla="*/ -1168 h 4270"/>
                <a:gd name="T64" fmla="+- 0 6535 6535"/>
                <a:gd name="T65" fmla="*/ T64 w 3520"/>
                <a:gd name="T66" fmla="+- 0 -1168 -1168"/>
                <a:gd name="T67" fmla="*/ -1168 h 4270"/>
                <a:gd name="T68" fmla="+- 0 6535 6535"/>
                <a:gd name="T69" fmla="*/ T68 w 3520"/>
                <a:gd name="T70" fmla="+- 0 -1084 -1168"/>
                <a:gd name="T71" fmla="*/ -1084 h 4270"/>
                <a:gd name="T72" fmla="+- 0 6535 6535"/>
                <a:gd name="T73" fmla="*/ T72 w 3520"/>
                <a:gd name="T74" fmla="+- 0 3018 -1168"/>
                <a:gd name="T75" fmla="*/ 3018 h 4270"/>
                <a:gd name="T76" fmla="+- 0 6535 6535"/>
                <a:gd name="T77" fmla="*/ T76 w 3520"/>
                <a:gd name="T78" fmla="+- 0 3102 -1168"/>
                <a:gd name="T79" fmla="*/ 3102 h 4270"/>
                <a:gd name="T80" fmla="+- 0 10055 6535"/>
                <a:gd name="T81" fmla="*/ T80 w 3520"/>
                <a:gd name="T82" fmla="+- 0 3102 -1168"/>
                <a:gd name="T83" fmla="*/ 3102 h 4270"/>
                <a:gd name="T84" fmla="+- 0 10055 6535"/>
                <a:gd name="T85" fmla="*/ T84 w 3520"/>
                <a:gd name="T86" fmla="+- 0 3019 -1168"/>
                <a:gd name="T87" fmla="*/ 3019 h 4270"/>
                <a:gd name="T88" fmla="+- 0 10055 6535"/>
                <a:gd name="T89" fmla="*/ T88 w 3520"/>
                <a:gd name="T90" fmla="+- 0 3018 -1168"/>
                <a:gd name="T91" fmla="*/ 3018 h 4270"/>
                <a:gd name="T92" fmla="+- 0 10055 6535"/>
                <a:gd name="T93" fmla="*/ T92 w 3520"/>
                <a:gd name="T94" fmla="+- 0 -1083 -1168"/>
                <a:gd name="T95" fmla="*/ -1083 h 4270"/>
                <a:gd name="T96" fmla="+- 0 9971 6535"/>
                <a:gd name="T97" fmla="*/ T96 w 3520"/>
                <a:gd name="T98" fmla="+- 0 -1083 -1168"/>
                <a:gd name="T99" fmla="*/ -1083 h 4270"/>
                <a:gd name="T100" fmla="+- 0 9971 6535"/>
                <a:gd name="T101" fmla="*/ T100 w 3520"/>
                <a:gd name="T102" fmla="+- 0 3018 -1168"/>
                <a:gd name="T103" fmla="*/ 3018 h 4270"/>
                <a:gd name="T104" fmla="+- 0 6619 6535"/>
                <a:gd name="T105" fmla="*/ T104 w 3520"/>
                <a:gd name="T106" fmla="+- 0 3018 -1168"/>
                <a:gd name="T107" fmla="*/ 3018 h 4270"/>
                <a:gd name="T108" fmla="+- 0 6619 6535"/>
                <a:gd name="T109" fmla="*/ T108 w 3520"/>
                <a:gd name="T110" fmla="+- 0 -1084 -1168"/>
                <a:gd name="T111" fmla="*/ -1084 h 4270"/>
                <a:gd name="T112" fmla="+- 0 10055 6535"/>
                <a:gd name="T113" fmla="*/ T112 w 3520"/>
                <a:gd name="T114" fmla="+- 0 -1084 -1168"/>
                <a:gd name="T115" fmla="*/ -1084 h 4270"/>
                <a:gd name="T116" fmla="+- 0 10055 6535"/>
                <a:gd name="T117" fmla="*/ T116 w 3520"/>
                <a:gd name="T118" fmla="+- 0 -1168 -1168"/>
                <a:gd name="T119" fmla="*/ -1168 h 427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</a:cxnLst>
              <a:rect l="0" t="0" r="r" b="b"/>
              <a:pathLst>
                <a:path w="3520" h="4270">
                  <a:moveTo>
                    <a:pt x="3408" y="112"/>
                  </a:moveTo>
                  <a:lnTo>
                    <a:pt x="112" y="112"/>
                  </a:lnTo>
                  <a:lnTo>
                    <a:pt x="112" y="140"/>
                  </a:lnTo>
                  <a:lnTo>
                    <a:pt x="112" y="4130"/>
                  </a:lnTo>
                  <a:lnTo>
                    <a:pt x="112" y="4158"/>
                  </a:lnTo>
                  <a:lnTo>
                    <a:pt x="3408" y="4158"/>
                  </a:lnTo>
                  <a:lnTo>
                    <a:pt x="3408" y="4131"/>
                  </a:lnTo>
                  <a:lnTo>
                    <a:pt x="3408" y="4130"/>
                  </a:lnTo>
                  <a:lnTo>
                    <a:pt x="3408" y="141"/>
                  </a:lnTo>
                  <a:lnTo>
                    <a:pt x="3380" y="141"/>
                  </a:lnTo>
                  <a:lnTo>
                    <a:pt x="3380" y="4130"/>
                  </a:lnTo>
                  <a:lnTo>
                    <a:pt x="140" y="4130"/>
                  </a:lnTo>
                  <a:lnTo>
                    <a:pt x="140" y="140"/>
                  </a:lnTo>
                  <a:lnTo>
                    <a:pt x="3408" y="140"/>
                  </a:lnTo>
                  <a:lnTo>
                    <a:pt x="3408" y="112"/>
                  </a:lnTo>
                  <a:close/>
                  <a:moveTo>
                    <a:pt x="3520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0" y="4186"/>
                  </a:lnTo>
                  <a:lnTo>
                    <a:pt x="0" y="4270"/>
                  </a:lnTo>
                  <a:lnTo>
                    <a:pt x="3520" y="4270"/>
                  </a:lnTo>
                  <a:lnTo>
                    <a:pt x="3520" y="4187"/>
                  </a:lnTo>
                  <a:lnTo>
                    <a:pt x="3520" y="4186"/>
                  </a:lnTo>
                  <a:lnTo>
                    <a:pt x="3520" y="85"/>
                  </a:lnTo>
                  <a:lnTo>
                    <a:pt x="3436" y="85"/>
                  </a:lnTo>
                  <a:lnTo>
                    <a:pt x="3436" y="4186"/>
                  </a:lnTo>
                  <a:lnTo>
                    <a:pt x="84" y="4186"/>
                  </a:lnTo>
                  <a:lnTo>
                    <a:pt x="84" y="84"/>
                  </a:lnTo>
                  <a:lnTo>
                    <a:pt x="3520" y="84"/>
                  </a:lnTo>
                  <a:lnTo>
                    <a:pt x="35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593278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263508"/>
            <a:ext cx="7010399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spc="-305" dirty="0">
                <a:solidFill>
                  <a:srgbClr val="000000"/>
                </a:solidFill>
                <a:latin typeface="+mn-lt"/>
                <a:cs typeface="Trebuchet MS"/>
              </a:rPr>
              <a:t>Zadbaj </a:t>
            </a:r>
            <a:r>
              <a:rPr sz="2400" spc="-65" dirty="0">
                <a:solidFill>
                  <a:srgbClr val="000000"/>
                </a:solidFill>
                <a:latin typeface="+mn-lt"/>
                <a:cs typeface="Trebuchet MS"/>
              </a:rPr>
              <a:t>o</a:t>
            </a:r>
            <a:r>
              <a:rPr sz="2400" spc="-420" dirty="0">
                <a:solidFill>
                  <a:srgbClr val="000000"/>
                </a:solidFill>
                <a:latin typeface="+mn-lt"/>
                <a:cs typeface="Trebuchet MS"/>
              </a:rPr>
              <a:t> </a:t>
            </a:r>
            <a:r>
              <a:rPr sz="2400" spc="-215" dirty="0">
                <a:solidFill>
                  <a:srgbClr val="000000"/>
                </a:solidFill>
                <a:latin typeface="+mn-lt"/>
                <a:cs typeface="Trebuchet MS"/>
              </a:rPr>
              <a:t>dyscyplinę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19200" y="990600"/>
            <a:ext cx="9906000" cy="2946961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6350" algn="just">
              <a:lnSpc>
                <a:spcPts val="3020"/>
              </a:lnSpc>
              <a:spcBef>
                <a:spcPts val="480"/>
              </a:spcBef>
              <a:tabLst>
                <a:tab pos="241300" algn="l"/>
              </a:tabLst>
            </a:pP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Bardzo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ważne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jest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oswojenie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dziecka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zasadami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granicami. </a:t>
            </a:r>
            <a:r>
              <a:rPr lang="pl-PL" sz="20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Dobrze jest ustalić</a:t>
            </a:r>
            <a:r>
              <a:rPr sz="20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domu 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reguły, </a:t>
            </a:r>
            <a:r>
              <a:rPr sz="2000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spis</a:t>
            </a:r>
            <a:r>
              <a:rPr lang="pl-PL" sz="2000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ać</a:t>
            </a:r>
            <a:r>
              <a:rPr lang="pl-PL" sz="20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wspólnie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kartce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</a:t>
            </a:r>
            <a:r>
              <a:rPr lang="pl-PL" sz="2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jąć</a:t>
            </a:r>
            <a:r>
              <a:rPr sz="2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wyzwanie,  aby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ich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przestrzegać. Wyznaczcie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termin,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którym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skontrolujecie</a:t>
            </a:r>
            <a:r>
              <a:rPr lang="pl-PL" sz="20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wspólnie</a:t>
            </a:r>
            <a:r>
              <a:rPr sz="20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swoją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listę</a:t>
            </a:r>
            <a:r>
              <a:rPr sz="20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ustalcie nagrodę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przestrzeganie</a:t>
            </a:r>
            <a:r>
              <a:rPr sz="2000" spc="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zasad</a:t>
            </a:r>
            <a:r>
              <a:rPr sz="20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2000" spc="-1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6350" algn="just">
              <a:lnSpc>
                <a:spcPts val="3020"/>
              </a:lnSpc>
              <a:spcBef>
                <a:spcPts val="480"/>
              </a:spcBef>
              <a:tabLst>
                <a:tab pos="241300" algn="l"/>
              </a:tabLst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ts val="3020"/>
              </a:lnSpc>
              <a:spcBef>
                <a:spcPts val="1025"/>
              </a:spcBef>
              <a:tabLst>
                <a:tab pos="241300" algn="l"/>
              </a:tabLst>
            </a:pP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Zadbaj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również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przestrzeganie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reguł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podczas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zabaw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gier 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swoim 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dzieckiem.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Przyzwyczajaj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młodego człowieka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ich</a:t>
            </a:r>
            <a:r>
              <a:rPr sz="20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respektowania</a:t>
            </a:r>
            <a:r>
              <a:rPr sz="20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l-PL" sz="20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Rówieśnicy w szkole będą na to bardzo wrażliwi. 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63000" y="3821073"/>
            <a:ext cx="2954281" cy="30096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/>
          <p:nvPr/>
        </p:nvSpPr>
        <p:spPr>
          <a:xfrm>
            <a:off x="215851" y="1042349"/>
            <a:ext cx="717804" cy="6143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/>
          <p:nvPr/>
        </p:nvSpPr>
        <p:spPr>
          <a:xfrm>
            <a:off x="215851" y="3048000"/>
            <a:ext cx="717804" cy="6143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6969" y="304800"/>
            <a:ext cx="8379461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l-PL" sz="2400" spc="-254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Warto </a:t>
            </a:r>
            <a:r>
              <a:rPr sz="2400" spc="-254" dirty="0" err="1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Przedstaw</a:t>
            </a:r>
            <a:r>
              <a:rPr sz="2400" spc="-355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pl-PL" sz="2400" spc="-355" dirty="0" err="1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ić</a:t>
            </a:r>
            <a:r>
              <a:rPr lang="pl-PL" sz="2400" spc="-355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  </a:t>
            </a:r>
            <a:r>
              <a:rPr sz="2400" spc="-254" dirty="0" err="1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korzyści</a:t>
            </a:r>
            <a:endParaRPr sz="2400" spc="-254" dirty="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09800" y="1730802"/>
            <a:ext cx="8531861" cy="1799852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674370">
              <a:lnSpc>
                <a:spcPts val="3460"/>
              </a:lnSpc>
              <a:spcBef>
                <a:spcPts val="535"/>
              </a:spcBef>
              <a:tabLst>
                <a:tab pos="241300" algn="l"/>
              </a:tabLst>
            </a:pP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Warto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zaprezentować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dziecku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korzyści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płynące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nauki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szkole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np.: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12900" lvl="1" indent="-229235">
              <a:lnSpc>
                <a:spcPct val="100000"/>
              </a:lnSpc>
              <a:spcBef>
                <a:spcPts val="55"/>
              </a:spcBef>
              <a:buFont typeface="Arial"/>
              <a:buChar char="•"/>
              <a:tabLst>
                <a:tab pos="1613535" algn="l"/>
              </a:tabLst>
            </a:pP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Stawanie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się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coraz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bardziej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samodzielnym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12900" lvl="1" indent="-229235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1613535" algn="l"/>
              </a:tabLst>
            </a:pP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Uczenie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nowych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rzeczy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12900" lvl="1" indent="-229235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1613535" algn="l"/>
              </a:tabLst>
            </a:pP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Poznawanie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nowych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kolegów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koleżanek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12900" lvl="1" indent="-229235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1613535" algn="l"/>
              </a:tabLst>
            </a:pPr>
            <a:r>
              <a:rPr sz="2000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Nauka</a:t>
            </a:r>
            <a:r>
              <a:rPr sz="20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tolerancji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szacunku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wobec </a:t>
            </a:r>
            <a:r>
              <a:rPr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rówieśników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oraz</a:t>
            </a:r>
            <a:r>
              <a:rPr sz="20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osób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dorosłych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Grafika wektorowa Szkic drogowskaz, obrazy wektorowe, Szkic drogowskaz  ilustracje i klipar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1730802"/>
            <a:ext cx="103822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4329430" marR="5080">
              <a:lnSpc>
                <a:spcPts val="4750"/>
              </a:lnSpc>
              <a:spcBef>
                <a:spcPts val="705"/>
              </a:spcBef>
            </a:pPr>
            <a:r>
              <a:rPr dirty="0"/>
              <a:t>Gdy </a:t>
            </a:r>
            <a:r>
              <a:rPr spc="-30" dirty="0"/>
              <a:t>dziecko </a:t>
            </a:r>
            <a:r>
              <a:rPr spc="-5" dirty="0"/>
              <a:t>już  </a:t>
            </a:r>
            <a:r>
              <a:rPr spc="10" dirty="0"/>
              <a:t>rozpocznie</a:t>
            </a:r>
            <a:r>
              <a:rPr spc="-65" dirty="0"/>
              <a:t> </a:t>
            </a:r>
            <a:r>
              <a:rPr dirty="0"/>
              <a:t>naukę…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3500" y="1524000"/>
            <a:ext cx="7696200" cy="43467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 algn="just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lang="pl-PL" sz="24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Należy z</a:t>
            </a:r>
            <a:r>
              <a:rPr sz="2400" spc="-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</a:t>
            </a:r>
            <a:r>
              <a:rPr lang="pl-PL" sz="2400" spc="-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zować</a:t>
            </a:r>
            <a:r>
              <a:rPr sz="24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miejsce,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gdzie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dziecko </a:t>
            </a:r>
            <a:r>
              <a:rPr sz="2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będzie</a:t>
            </a:r>
            <a:r>
              <a:rPr sz="2400" spc="3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mogło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400" b="1" spc="-5" dirty="0" smtClean="0">
                <a:solidFill>
                  <a:srgbClr val="2D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sz="2400" b="1" spc="-15" dirty="0">
                <a:solidFill>
                  <a:srgbClr val="2D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spokoju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odrabiać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zadania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sz="24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uczyć</a:t>
            </a:r>
            <a:r>
              <a:rPr sz="24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się</a:t>
            </a:r>
            <a:r>
              <a:rPr lang="pl-PL" sz="24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6985" indent="-228600" algn="just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lang="pl-PL" sz="24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Należy p</a:t>
            </a:r>
            <a:r>
              <a:rPr sz="2400" spc="-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amięta</a:t>
            </a:r>
            <a:r>
              <a:rPr lang="pl-PL" sz="24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ć</a:t>
            </a:r>
            <a:r>
              <a:rPr sz="24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zachowaniu </a:t>
            </a:r>
            <a:r>
              <a:rPr sz="2400" b="1" spc="-10" dirty="0">
                <a:solidFill>
                  <a:srgbClr val="2D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równowagi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sz="2400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</a:t>
            </a:r>
            <a:r>
              <a:rPr lang="pl-PL" sz="2400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ować</a:t>
            </a:r>
            <a:r>
              <a:rPr sz="24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dzień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</a:t>
            </a:r>
            <a:r>
              <a:rPr sz="2400" spc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aby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wystarczało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czasu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naukę, 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zabawę,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aktywność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fizyczną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odpoczynek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7620" indent="-228600" algn="just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spc="-15" dirty="0" err="1" smtClean="0">
                <a:solidFill>
                  <a:srgbClr val="2D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Chwal</a:t>
            </a:r>
            <a:r>
              <a:rPr lang="pl-PL" sz="2400" b="1" spc="-15" dirty="0" err="1" smtClean="0">
                <a:solidFill>
                  <a:srgbClr val="2D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ić</a:t>
            </a:r>
            <a:r>
              <a:rPr sz="2400" b="1" spc="-15" dirty="0" smtClean="0">
                <a:solidFill>
                  <a:srgbClr val="2D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dziecko 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każdy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nawet </a:t>
            </a:r>
            <a:r>
              <a:rPr sz="2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najmniejszy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400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sukces</a:t>
            </a:r>
            <a:r>
              <a:rPr lang="pl-PL" sz="24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5080" indent="-228600" algn="just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Zapewnia</a:t>
            </a:r>
            <a:r>
              <a:rPr lang="pl-PL" sz="24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ć</a:t>
            </a:r>
            <a:r>
              <a:rPr sz="24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dziecko, 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że </a:t>
            </a:r>
            <a:r>
              <a:rPr sz="2400" b="1" spc="-25" dirty="0">
                <a:solidFill>
                  <a:srgbClr val="2D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zawsze 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może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liczyć </a:t>
            </a:r>
            <a:r>
              <a:rPr sz="2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400"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pl-PL" sz="2400"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ją </a:t>
            </a:r>
            <a:r>
              <a:rPr sz="24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pomoc</a:t>
            </a:r>
            <a:r>
              <a:rPr sz="24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4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wsparcie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5080" indent="-228600" algn="just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spc="-15" dirty="0" err="1" smtClean="0">
                <a:solidFill>
                  <a:srgbClr val="2D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Rozmawia</a:t>
            </a:r>
            <a:r>
              <a:rPr lang="pl-PL" sz="2400" b="1" spc="-15" dirty="0" smtClean="0">
                <a:solidFill>
                  <a:srgbClr val="2D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ć</a:t>
            </a:r>
            <a:r>
              <a:rPr sz="2400" b="1" spc="-15" dirty="0" smtClean="0">
                <a:solidFill>
                  <a:srgbClr val="2D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dzieckiem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tym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wydarzyło się 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szkole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 algn="just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l-PL" sz="24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yć</a:t>
            </a:r>
            <a:r>
              <a:rPr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stałym 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kontakcie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sz="2400" b="1" spc="-15" dirty="0">
                <a:solidFill>
                  <a:srgbClr val="2D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wychowawcą</a:t>
            </a:r>
            <a:r>
              <a:rPr sz="2400" b="1" spc="95" dirty="0">
                <a:solidFill>
                  <a:srgbClr val="2D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5" dirty="0">
                <a:solidFill>
                  <a:srgbClr val="2D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klasy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676400" y="410251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WAŻNE</a:t>
            </a:r>
            <a:endParaRPr lang="pl-PL" sz="2000" dirty="0"/>
          </a:p>
        </p:txBody>
      </p:sp>
      <p:sp>
        <p:nvSpPr>
          <p:cNvPr id="5" name="object 4"/>
          <p:cNvSpPr/>
          <p:nvPr/>
        </p:nvSpPr>
        <p:spPr>
          <a:xfrm>
            <a:off x="457200" y="287766"/>
            <a:ext cx="717804" cy="614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52400" y="762000"/>
            <a:ext cx="11811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i="0" dirty="0" smtClean="0">
                <a:effectLst/>
                <a:latin typeface="Open Sans" panose="020B0606030504020204" pitchFamily="34" charset="0"/>
              </a:rPr>
              <a:t>Już niebawem Państwa dzieci rozpoczną kolejny, bardzo ważny etap swojego życia – edukację szkolną. </a:t>
            </a:r>
          </a:p>
          <a:p>
            <a:pPr algn="ctr"/>
            <a:r>
              <a:rPr lang="pl-PL" sz="3200" b="1" dirty="0">
                <a:latin typeface="Open Sans" panose="020B0606030504020204" pitchFamily="34" charset="0"/>
              </a:rPr>
              <a:t>Z</a:t>
            </a:r>
            <a:r>
              <a:rPr lang="pl-PL" sz="3200" b="1" dirty="0" smtClean="0">
                <a:latin typeface="Open Sans" panose="020B0606030504020204" pitchFamily="34" charset="0"/>
              </a:rPr>
              <a:t>apewne </a:t>
            </a:r>
            <a:r>
              <a:rPr lang="pl-PL" sz="3200" b="1" i="0" dirty="0" smtClean="0">
                <a:effectLst/>
                <a:latin typeface="Open Sans" panose="020B0606030504020204" pitchFamily="34" charset="0"/>
              </a:rPr>
              <a:t>rodzi </a:t>
            </a:r>
            <a:r>
              <a:rPr lang="pl-PL" sz="3200" b="1" i="0" dirty="0" smtClean="0">
                <a:effectLst/>
                <a:latin typeface="Open Sans" panose="020B0606030504020204" pitchFamily="34" charset="0"/>
              </a:rPr>
              <a:t>się u Państwa </a:t>
            </a:r>
            <a:r>
              <a:rPr lang="pl-PL" sz="3200" b="1" i="0" dirty="0" smtClean="0">
                <a:effectLst/>
                <a:latin typeface="Open Sans" panose="020B0606030504020204" pitchFamily="34" charset="0"/>
              </a:rPr>
              <a:t>bardzo wiele pytań i obaw.</a:t>
            </a:r>
            <a:endParaRPr lang="pl-PL" sz="3200" b="1" i="0" dirty="0" smtClean="0">
              <a:effectLst/>
              <a:latin typeface="Open Sans" panose="020B0606030504020204" pitchFamily="34" charset="0"/>
            </a:endParaRPr>
          </a:p>
          <a:p>
            <a:pPr algn="ctr"/>
            <a:r>
              <a:rPr lang="pl-PL" sz="3200" b="1" i="0" dirty="0" smtClean="0">
                <a:effectLst/>
                <a:latin typeface="Open Sans" panose="020B0606030504020204" pitchFamily="34" charset="0"/>
              </a:rPr>
              <a:t>Niepokój o przyszłość dziecka miesza się z aspiracjami i planami. To trudny czas dla rodziców/opiekunów, więc co może czuć dziecko, skoro u dorosłych pojawia się tyle emocji?</a:t>
            </a:r>
          </a:p>
          <a:p>
            <a:pPr algn="ctr"/>
            <a:r>
              <a:rPr lang="pl-PL" sz="3200" b="1" dirty="0" smtClean="0">
                <a:latin typeface="Open Sans" panose="020B0606030504020204" pitchFamily="34" charset="0"/>
              </a:rPr>
              <a:t>W tej prezentacji  postaram się przybliżyć Państwu temat adaptacji dziecka </a:t>
            </a:r>
            <a:endParaRPr lang="pl-PL" sz="3200" b="1" dirty="0" smtClean="0">
              <a:latin typeface="Open Sans" panose="020B0606030504020204" pitchFamily="34" charset="0"/>
            </a:endParaRPr>
          </a:p>
          <a:p>
            <a:pPr algn="ctr"/>
            <a:r>
              <a:rPr lang="pl-PL" sz="3200" b="1" dirty="0" smtClean="0">
                <a:latin typeface="Open Sans" panose="020B0606030504020204" pitchFamily="34" charset="0"/>
              </a:rPr>
              <a:t>w </a:t>
            </a:r>
            <a:r>
              <a:rPr lang="pl-PL" sz="3200" b="1" dirty="0" smtClean="0">
                <a:latin typeface="Open Sans" panose="020B0606030504020204" pitchFamily="34" charset="0"/>
              </a:rPr>
              <a:t>klasie pierwszej, zapoznać Państwa na co należy zwrócić szczególną uwagę, co </a:t>
            </a:r>
            <a:r>
              <a:rPr lang="pl-PL" sz="3200" b="1" dirty="0" smtClean="0">
                <a:latin typeface="Open Sans" panose="020B0606030504020204" pitchFamily="34" charset="0"/>
              </a:rPr>
              <a:t>powinno Państwa zaniepokoić </a:t>
            </a:r>
            <a:r>
              <a:rPr lang="pl-PL" sz="3200" b="1" dirty="0" smtClean="0">
                <a:latin typeface="Open Sans" panose="020B0606030504020204" pitchFamily="34" charset="0"/>
              </a:rPr>
              <a:t>oraz jak pomóc odnaleźć się w tej sytuacji </a:t>
            </a:r>
            <a:r>
              <a:rPr lang="pl-PL" sz="3200" b="1" dirty="0" smtClean="0">
                <a:latin typeface="Open Sans" panose="020B0606030504020204" pitchFamily="34" charset="0"/>
              </a:rPr>
              <a:t>swojemu dziecku </a:t>
            </a:r>
            <a:r>
              <a:rPr lang="pl-PL" sz="3200" b="1" dirty="0" smtClean="0">
                <a:latin typeface="Open Sans" panose="020B0606030504020204" pitchFamily="34" charset="0"/>
              </a:rPr>
              <a:t>i samemu odzyskać spokój. </a:t>
            </a:r>
            <a:endParaRPr lang="pl-PL" sz="3200" b="1" dirty="0"/>
          </a:p>
        </p:txBody>
      </p:sp>
    </p:spTree>
    <p:extLst>
      <p:ext uri="{BB962C8B-B14F-4D97-AF65-F5344CB8AC3E}">
        <p14:creationId xmlns:p14="http://schemas.microsoft.com/office/powerpoint/2010/main" val="3460051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536060"/>
            <a:ext cx="7007861" cy="8444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90" dirty="0">
                <a:solidFill>
                  <a:srgbClr val="000000"/>
                </a:solidFill>
                <a:latin typeface="+mn-lt"/>
                <a:cs typeface="Trebuchet MS"/>
              </a:rPr>
              <a:t>Pomoc </a:t>
            </a:r>
            <a:r>
              <a:rPr spc="-200" dirty="0">
                <a:solidFill>
                  <a:srgbClr val="000000"/>
                </a:solidFill>
                <a:latin typeface="+mn-lt"/>
                <a:cs typeface="Trebuchet MS"/>
              </a:rPr>
              <a:t>w</a:t>
            </a:r>
            <a:r>
              <a:rPr spc="-525" dirty="0">
                <a:solidFill>
                  <a:srgbClr val="000000"/>
                </a:solidFill>
                <a:latin typeface="+mn-lt"/>
                <a:cs typeface="Trebuchet MS"/>
              </a:rPr>
              <a:t> </a:t>
            </a:r>
            <a:r>
              <a:rPr spc="-260" dirty="0" err="1" smtClean="0">
                <a:solidFill>
                  <a:srgbClr val="000000"/>
                </a:solidFill>
                <a:latin typeface="+mn-lt"/>
                <a:cs typeface="Trebuchet MS"/>
              </a:rPr>
              <a:t>szkole</a:t>
            </a:r>
            <a:endParaRPr spc="-260" dirty="0">
              <a:solidFill>
                <a:srgbClr val="000000"/>
              </a:solidFill>
              <a:latin typeface="+mn-lt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36051" y="1673040"/>
            <a:ext cx="9829800" cy="3607398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0"/>
              </a:spcBef>
              <a:tabLst>
                <a:tab pos="241300" algn="l"/>
              </a:tabLst>
            </a:pP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Zawsze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możesz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zwrócić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się o pomoc do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specjalistów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sz="24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szkole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lang="pl-PL"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Rodzicu/opiekunie w </a:t>
            </a:r>
            <a:r>
              <a:rPr sz="2400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razie</a:t>
            </a:r>
            <a:r>
              <a:rPr sz="24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pytań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sz="2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wątpliwości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4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400" spc="-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skontaktuj</a:t>
            </a:r>
            <a:r>
              <a:rPr sz="24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się</a:t>
            </a:r>
            <a:r>
              <a:rPr sz="2400" spc="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z: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12900" lvl="1" indent="-229235">
              <a:lnSpc>
                <a:spcPct val="100000"/>
              </a:lnSpc>
              <a:spcBef>
                <a:spcPts val="495"/>
              </a:spcBef>
              <a:buFont typeface="Arial"/>
              <a:buChar char="•"/>
              <a:tabLst>
                <a:tab pos="1613535" algn="l"/>
              </a:tabLst>
            </a:pPr>
            <a:r>
              <a:rPr lang="pl-PL" sz="24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Wychowawcą</a:t>
            </a:r>
          </a:p>
          <a:p>
            <a:pPr marL="1612900" lvl="1" indent="-229235">
              <a:lnSpc>
                <a:spcPct val="100000"/>
              </a:lnSpc>
              <a:spcBef>
                <a:spcPts val="495"/>
              </a:spcBef>
              <a:buFont typeface="Arial"/>
              <a:buChar char="•"/>
              <a:tabLst>
                <a:tab pos="1613535" algn="l"/>
              </a:tabLst>
            </a:pPr>
            <a:r>
              <a:rPr sz="2400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Pedagogiem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12900" lvl="1" indent="-229235">
              <a:lnSpc>
                <a:spcPct val="100000"/>
              </a:lnSpc>
              <a:spcBef>
                <a:spcPts val="500"/>
              </a:spcBef>
              <a:buFont typeface="Arial"/>
              <a:buChar char="•"/>
              <a:tabLst>
                <a:tab pos="1613535" algn="l"/>
              </a:tabLst>
            </a:pP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Psychologiem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12900" lvl="1" indent="-229235">
              <a:lnSpc>
                <a:spcPct val="100000"/>
              </a:lnSpc>
              <a:spcBef>
                <a:spcPts val="509"/>
              </a:spcBef>
              <a:buFont typeface="Arial"/>
              <a:buChar char="•"/>
              <a:tabLst>
                <a:tab pos="1613535" algn="l"/>
              </a:tabLst>
            </a:pP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Logopedą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83665" lvl="1">
              <a:lnSpc>
                <a:spcPct val="100000"/>
              </a:lnSpc>
              <a:spcBef>
                <a:spcPts val="490"/>
              </a:spcBef>
              <a:tabLst>
                <a:tab pos="1613535" algn="l"/>
              </a:tabLst>
            </a:pPr>
            <a:endParaRPr sz="280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91400" y="5216318"/>
            <a:ext cx="4572000" cy="1609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2" descr="Grafika wektorowa Szkic drogowskaz, obrazy wektorowe, Szkic drogowskaz  ilustracje i klipar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6" y="1828800"/>
            <a:ext cx="103822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1" y="4164333"/>
            <a:ext cx="8568054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  <a:tabLst>
                <a:tab pos="4601845" algn="l"/>
              </a:tabLst>
            </a:pPr>
            <a:r>
              <a:rPr dirty="0">
                <a:solidFill>
                  <a:srgbClr val="000000"/>
                </a:solidFill>
              </a:rPr>
              <a:t>Do</a:t>
            </a:r>
            <a:r>
              <a:rPr spc="1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zobaczenia	</a:t>
            </a:r>
            <a:r>
              <a:rPr spc="5" dirty="0">
                <a:solidFill>
                  <a:srgbClr val="000000"/>
                </a:solidFill>
              </a:rPr>
              <a:t>w</a:t>
            </a:r>
            <a:r>
              <a:rPr spc="-90" dirty="0">
                <a:solidFill>
                  <a:srgbClr val="000000"/>
                </a:solidFill>
              </a:rPr>
              <a:t> </a:t>
            </a:r>
            <a:r>
              <a:rPr spc="-25" dirty="0">
                <a:solidFill>
                  <a:srgbClr val="000000"/>
                </a:solidFill>
              </a:rPr>
              <a:t>szkole!</a:t>
            </a:r>
          </a:p>
        </p:txBody>
      </p:sp>
      <p:sp>
        <p:nvSpPr>
          <p:cNvPr id="3" name="object 3"/>
          <p:cNvSpPr/>
          <p:nvPr/>
        </p:nvSpPr>
        <p:spPr>
          <a:xfrm>
            <a:off x="4435649" y="1143000"/>
            <a:ext cx="2135157" cy="23594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156648" y="1346579"/>
            <a:ext cx="1066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Pamiętajmy, że nasze dzieci są właśnie w okresie intensywnego rozwoju artystycznego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dobrego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czasu na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zabawy, które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pozwalają pogłębiać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umiejętności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manualne i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twórcze.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066800" y="1524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WARTO PAMIĘTAĆ</a:t>
            </a:r>
            <a:endParaRPr lang="pl-PL" dirty="0"/>
          </a:p>
        </p:txBody>
      </p:sp>
      <p:sp>
        <p:nvSpPr>
          <p:cNvPr id="5" name="object 4"/>
          <p:cNvSpPr/>
          <p:nvPr/>
        </p:nvSpPr>
        <p:spPr>
          <a:xfrm>
            <a:off x="326898" y="736825"/>
            <a:ext cx="717804" cy="614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Prostokąt 5"/>
          <p:cNvSpPr/>
          <p:nvPr/>
        </p:nvSpPr>
        <p:spPr>
          <a:xfrm>
            <a:off x="1044702" y="2590800"/>
            <a:ext cx="10515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Ważną sprawą od samego początku przygotowań do szkoły jest ujęcie życia dziecka </a:t>
            </a:r>
            <a:br>
              <a:rPr lang="pl-PL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 pewne ramy organizacyjne. Chodzi o to, by u pierwszoklasistów ukształtować właściwe przyzwyczajenia. Należy więc ustalić rozkład dnia i nie powinien on ulegać większym zmianom. Wszelkie odchylenia od pory wstawania i zasypiania, posiłków, ustalonych godzin odrabiania lekcji są niekorzystne, bo nie pozwalają wytworzyć trwałych przyzwyczajeń u dziecka.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4"/>
          <p:cNvSpPr/>
          <p:nvPr/>
        </p:nvSpPr>
        <p:spPr>
          <a:xfrm>
            <a:off x="326898" y="2590800"/>
            <a:ext cx="717804" cy="614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1420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68871" y="4303521"/>
            <a:ext cx="4541520" cy="203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5857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Przed  </a:t>
            </a:r>
            <a:r>
              <a:rPr dirty="0"/>
              <a:t>pierw</a:t>
            </a:r>
            <a:r>
              <a:rPr spc="-15" dirty="0"/>
              <a:t>s</a:t>
            </a:r>
            <a:r>
              <a:rPr spc="-5" dirty="0"/>
              <a:t>zym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dniem</a:t>
            </a:r>
            <a:r>
              <a:rPr spc="-70" dirty="0"/>
              <a:t> </a:t>
            </a:r>
            <a:r>
              <a:rPr spc="-25" dirty="0"/>
              <a:t>szkoły…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28600" y="152400"/>
            <a:ext cx="1104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 PIERWSZYCH DNIACH  DZIECKA W SZKOLE WARTO ZWRÓCIĆ UWAGĘ NA…</a:t>
            </a:r>
            <a:endParaRPr lang="pl-PL" dirty="0"/>
          </a:p>
        </p:txBody>
      </p:sp>
      <p:sp>
        <p:nvSpPr>
          <p:cNvPr id="6" name="object 4"/>
          <p:cNvSpPr/>
          <p:nvPr/>
        </p:nvSpPr>
        <p:spPr>
          <a:xfrm>
            <a:off x="762000" y="1526351"/>
            <a:ext cx="717804" cy="614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pole tekstowe 6"/>
          <p:cNvSpPr txBox="1"/>
          <p:nvPr/>
        </p:nvSpPr>
        <p:spPr>
          <a:xfrm>
            <a:off x="1905000" y="1526350"/>
            <a:ext cx="97536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Warto powiedzieć </a:t>
            </a:r>
            <a:r>
              <a:rPr lang="pl-PL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dziecku, kiedy </a:t>
            </a:r>
            <a:r>
              <a:rPr lang="pl-PL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dokładnie i kto po </a:t>
            </a:r>
            <a:r>
              <a:rPr lang="pl-PL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</a:t>
            </a:r>
            <a:r>
              <a:rPr lang="pl-PL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przyjdzie. </a:t>
            </a:r>
          </a:p>
          <a:p>
            <a:pPr lvl="0"/>
            <a:endParaRPr lang="pl-PL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należy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 tym używać dla dziecka łatwych ram czasowych lub charakterystycznych dla dziecka punktów dnia, np. </a:t>
            </a:r>
            <a:r>
              <a:rPr lang="pl-PL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Przyjdę po Ciebie po obiedzie/podwieczorku/zaraz po skończonych lekcjach/jak tylko skończę </a:t>
            </a:r>
            <a:r>
              <a:rPr lang="pl-PL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pracę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dotrzymanie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słowa jest niezwykle ważne, bo dzięki temu dziecko będzie w kolejnych dniach czuło się bezpieczniej, wiedząc, że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rodzic/ opiekun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pewno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zjawi się o określonej porze dnia. Pomoże to opanować chwilowe poczucie niepewności i zaspokoi potrzebę bezpieczeństwa, która jest w nowej sytuacji bardzo ważna.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28600" y="152400"/>
            <a:ext cx="1104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 PIERWSZYCH DNIACH  DZIECKA W SZKOLE WARTO ZWRÓCIĆ UWAGĘ NA…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533401" y="521732"/>
            <a:ext cx="1158240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Warto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l-PL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dpowiednio pożegnać się z dzieckiem.</a:t>
            </a:r>
          </a:p>
          <a:p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pożegnania na początku są tak samo trudne zarówno dla dzieci jak i rodziców/opiekunów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Warto więc świadomie przygotować się tak, aby pożegnanie było adekwatne do sytuacji. Jest to bardzo trudne, ponieważ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dorosłemu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dziecku towarzyszą ogromne emocje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Podkreślić należy, że dziecko wyczuwa wszystkie nasze emocje, więc jeśli my jesteśmy zestresowani i spięci to i dziecko będzie odczuwało te negatywne emocje. Warto, więc zapamiętać kilka zasad. Pożegnanie z dzieckiem powinno być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50000"/>
              </a:lnSpc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KRÓTKIE - im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dłużej trwa tym jest trudniejsze. Nie należy przeciągać pożegnania, bo to wpływa nie tylko źle na dziecko, ale i na wiarygodność słów zachęty związanych z nowym, ciekawym etapem odkrywania świata. Im więcej całusów i przytuleń tym bardziej daje się dziecku do zrozumienia, że się o nie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martwimy,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wierzymy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jego samodzielność i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najgorsze, że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szkole może nie jest wcale tak dobrze, jakby się mogło wydawać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186520" y="521732"/>
            <a:ext cx="717804" cy="614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2" descr="Grafika wektorowa Szkic drogowskaz, obrazy wektorowe, Szkic drogowskaz  ilustracje i klipar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11" y="3733800"/>
            <a:ext cx="103822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965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609600" y="1219200"/>
            <a:ext cx="10134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ADEKWATNE – Musimy uświadomić sobie, że żegnamy się z dzieckiem na kilka godzin, więc warto dostosować nasze zachowanie do sytuacji, tak aby dziecko nie odczuwało dodatkowego lęku związanego z samym pożegnaniem.</a:t>
            </a:r>
          </a:p>
          <a:p>
            <a:pPr lvl="1" algn="just">
              <a:lnSpc>
                <a:spcPct val="150000"/>
              </a:lnSpc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POZYTYWNIE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MOTYWUJĄCE – Warto powiedzieć dziecku coś miłego, co pozytywnie nastawi je do nowego doświadczenia np.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,,Życzę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 miłego dnia”, ,,Baw się dobrze”,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,,Spędź miło dzisiejszy dzień w szkole”. Takie pozytywnie zabarwione komunikaty dają dziecku poczucie, że w szkole jest przyjemne a oprócz wyzwań związanych z nauką nowych rzeczy mogą liczyć na trochę zabawy w czasie spędzonym z rówieśnikami podczas przerw lub zajęć integrujących zespół klasowy a w szkole zawsze coś ciekawego się dzieje. 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buFont typeface="Wingdings" panose="05000000000000000000" pitchFamily="2" charset="2"/>
              <a:buChar char="q"/>
            </a:pP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28600" y="228600"/>
            <a:ext cx="4025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Pożegnanie z dzieckiem powinno być: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Grafika wektorowa Szkic drogowskaz, obrazy wektorowe, Szkic drogowskaz  ilustracje i klipar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" y="1066800"/>
            <a:ext cx="103822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rafika wektorowa Szkic drogowskaz, obrazy wektorowe, Szkic drogowskaz  ilustracje i klipar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6" y="2544323"/>
            <a:ext cx="103822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222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Grafika wektorowa Szkic drogowskaz, obrazy wektorowe, Szkic drogowskaz  ilustracje i klipar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6" y="5029200"/>
            <a:ext cx="103822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228600" y="152400"/>
            <a:ext cx="1104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 PIERWSZYCH DNIACH  DZIECKA W SZKOLE WARTO ZWRÓCIĆ UWAGĘ NA…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914400" y="1194179"/>
            <a:ext cx="105156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Warto pamiętać, że …</a:t>
            </a:r>
          </a:p>
          <a:p>
            <a:endParaRPr lang="pl-PL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pl-PL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Po </a:t>
            </a:r>
            <a:r>
              <a:rPr lang="pl-P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pierwszych dniach w szkole dzieci reagują</a:t>
            </a:r>
            <a:r>
              <a:rPr lang="pl-PL" spc="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różnie. Jeśli</a:t>
            </a:r>
            <a:r>
              <a:rPr lang="pl-PL" spc="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dziecko w pierwszym okresie chodzenia do szkoły</a:t>
            </a:r>
            <a:r>
              <a:rPr lang="pl-PL" spc="5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nie</a:t>
            </a:r>
            <a:r>
              <a:rPr lang="pl-PL" spc="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płakało</a:t>
            </a:r>
            <a:r>
              <a:rPr lang="pl-PL" spc="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pl-PL" spc="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było</a:t>
            </a:r>
            <a:r>
              <a:rPr lang="pl-PL" spc="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zadowolone,</a:t>
            </a:r>
            <a:r>
              <a:rPr lang="pl-PL" spc="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nie</a:t>
            </a:r>
            <a:r>
              <a:rPr lang="pl-PL" spc="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pc="5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należy się </a:t>
            </a:r>
            <a:r>
              <a:rPr lang="pl-PL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dziwić,</a:t>
            </a:r>
            <a:r>
              <a:rPr lang="pl-PL" spc="5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gdy</a:t>
            </a:r>
            <a:r>
              <a:rPr lang="pl-PL" spc="32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zacznie</a:t>
            </a:r>
            <a:r>
              <a:rPr lang="pl-PL" spc="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płakać dopiero po kilku dniach. </a:t>
            </a:r>
            <a:endParaRPr lang="pl-PL" dirty="0" smtClean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endParaRPr lang="pl-PL" dirty="0" smtClean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pl-PL" dirty="0" smtClean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Dzieje </a:t>
            </a:r>
            <a:r>
              <a:rPr lang="pl-PL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się tak,</a:t>
            </a:r>
            <a:r>
              <a:rPr lang="pl-PL" spc="-305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ponieważ</a:t>
            </a:r>
            <a:r>
              <a:rPr lang="pl-PL" spc="110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dziecko</a:t>
            </a:r>
            <a:r>
              <a:rPr lang="pl-PL" spc="115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obyło</a:t>
            </a:r>
            <a:r>
              <a:rPr lang="pl-PL" spc="110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się</a:t>
            </a:r>
            <a:r>
              <a:rPr lang="pl-PL" spc="110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już</a:t>
            </a:r>
            <a:r>
              <a:rPr lang="pl-PL" spc="110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ze</a:t>
            </a:r>
            <a:r>
              <a:rPr lang="pl-PL" spc="110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smtClean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szkołą,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nowymi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kolegami, zabawkami, wystrojem klasy. Poznało szkołę i już nie jest tak ciekawa jak na początku, więc woli zostać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rodzicem/opiekunem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domu. 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Przestawienie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się z przedszkola na szkołę niektórym pierwszakom zajmuje naprawdę wiele czasu. Trzeba być na to przygotowanym i nie martwić się, że w szkole może dziać się coś złego, dlatego dziecko płacze. Jeśli to trwa jednak zbyt długo, warto skonsultować się z wychowawcą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opowiedzieć mu o swoich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obawach.</a:t>
            </a:r>
          </a:p>
          <a:p>
            <a:pPr lvl="2"/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35013" algn="l"/>
              </a:tabLst>
            </a:pPr>
            <a:r>
              <a:rPr lang="pl-PL" altLang="pl-PL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Pozwól dziecku zabrać do szkoły ulubioną maskotkę. Coś, do czego dziecko może się przytulić w chwili smutku. Coś osobistego pomoże także poczuć się mu pewniej. Zadbaj jednak o to, by pluszak nie był zbyt duży i najlepiej</a:t>
            </a:r>
            <a:endParaRPr lang="pl-PL" alt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35013" algn="l"/>
              </a:tabLst>
            </a:pPr>
            <a:r>
              <a:rPr lang="pl-PL" altLang="pl-PL" sz="1600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podpisany, by w przypadku zagubienia szybko znalazł właściciela</a:t>
            </a: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116491" y="1066800"/>
            <a:ext cx="717804" cy="6143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5339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Grafika wektorowa Szkic drogowskaz, obrazy wektorowe, Szkic drogowskaz  ilustracje i klipar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93" y="3862960"/>
            <a:ext cx="103822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Grafika wektorowa Szkic drogowskaz, obrazy wektorowe, Szkic drogowskaz  ilustracje i klipar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94" y="2460508"/>
            <a:ext cx="103822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8600" y="3352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2" descr="Grafika wektorowa Szkic drogowskaz, obrazy wektorowe, Szkic drogowskaz  ilustracje i klipar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95" y="711048"/>
            <a:ext cx="103822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stokąt 6"/>
          <p:cNvSpPr/>
          <p:nvPr/>
        </p:nvSpPr>
        <p:spPr>
          <a:xfrm>
            <a:off x="1676400" y="346341"/>
            <a:ext cx="7162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448310" algn="l"/>
              </a:tabLst>
            </a:pPr>
            <a:r>
              <a:rPr lang="pl-PL" sz="2000" b="1" u="sng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Ważne</a:t>
            </a:r>
            <a:r>
              <a:rPr lang="pl-PL" sz="2000" b="1" u="sng" spc="-6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b="1" u="sng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są</a:t>
            </a:r>
            <a:r>
              <a:rPr lang="pl-PL" sz="2000" b="1" u="sng" spc="-7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b="1" u="sng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też</a:t>
            </a:r>
            <a:r>
              <a:rPr lang="pl-PL" sz="2000" b="1" u="sng" spc="-7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b="1" u="sng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powitania</a:t>
            </a:r>
            <a:r>
              <a:rPr lang="pl-PL" u="sng" spc="-20" dirty="0"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l-PL" sz="1400" spc="-2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bject 4"/>
          <p:cNvSpPr/>
          <p:nvPr/>
        </p:nvSpPr>
        <p:spPr>
          <a:xfrm>
            <a:off x="216240" y="23992"/>
            <a:ext cx="717804" cy="6143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Prostokąt 7"/>
          <p:cNvSpPr/>
          <p:nvPr/>
        </p:nvSpPr>
        <p:spPr>
          <a:xfrm>
            <a:off x="609600" y="764008"/>
            <a:ext cx="11430000" cy="6598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97255" lvl="1" algn="just">
              <a:lnSpc>
                <a:spcPct val="115000"/>
              </a:lnSpc>
              <a:spcBef>
                <a:spcPts val="505"/>
              </a:spcBef>
              <a:spcAft>
                <a:spcPts val="0"/>
              </a:spcAft>
              <a:buSzPts val="1400"/>
              <a:tabLst>
                <a:tab pos="734695" algn="l"/>
              </a:tabLst>
            </a:pPr>
            <a:r>
              <a:rPr lang="pl-PL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Jeśli dziecko zaczyna płakać, gdy tylko Cię zobaczy, powiedz mu, że jesteś</a:t>
            </a:r>
            <a:r>
              <a:rPr lang="pl-PL" sz="1600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dumny,</a:t>
            </a:r>
            <a:r>
              <a:rPr lang="pl-PL" sz="1600" spc="-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że</a:t>
            </a:r>
            <a:r>
              <a:rPr lang="pl-PL" sz="1600" spc="-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tęskniłeś</a:t>
            </a:r>
            <a:r>
              <a:rPr lang="pl-PL" sz="1600" spc="-1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i cieszysz</a:t>
            </a:r>
            <a:r>
              <a:rPr lang="pl-PL" sz="1600" spc="-1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się, że</a:t>
            </a:r>
            <a:r>
              <a:rPr lang="pl-PL" sz="1600" spc="-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je</a:t>
            </a:r>
            <a:r>
              <a:rPr lang="pl-PL" sz="1600" spc="-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widzisz</a:t>
            </a:r>
            <a:r>
              <a:rPr lang="pl-PL" sz="1600" dirty="0" smtClean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. Stęsknione dziecko czasem potrzebuje dać upust przeżywanym w ciągu dnia emocjom a najłatwiej jest mu rozładować je w ramionach rodzica/opiekuna, do którego </a:t>
            </a:r>
            <a:r>
              <a:rPr lang="pl-PL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pl-PL" sz="1600" dirty="0" smtClean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a pełne zaufanie. Nadmierny płacz może także wynikać </a:t>
            </a:r>
            <a:br>
              <a:rPr lang="pl-PL" sz="1600" dirty="0" smtClean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</a:br>
            <a:r>
              <a:rPr lang="pl-PL" sz="1600" dirty="0" smtClean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z przemęczenia wieloma bodźcami, z którymi styka się dziecko w pierwszych dniach poznając świat szkolny i społeczny. Z czasem gdy organizm przywyknie do tej ilości bodźców i emocji płacz powinien ustać.</a:t>
            </a:r>
          </a:p>
          <a:p>
            <a:pPr marR="897255" lvl="1" algn="just">
              <a:lnSpc>
                <a:spcPct val="115000"/>
              </a:lnSpc>
              <a:spcBef>
                <a:spcPts val="505"/>
              </a:spcBef>
              <a:spcAft>
                <a:spcPts val="0"/>
              </a:spcAft>
              <a:buSzPts val="1400"/>
              <a:tabLst>
                <a:tab pos="734695" algn="l"/>
              </a:tabLst>
            </a:pPr>
            <a:endParaRPr lang="pl-PL" sz="1600" dirty="0">
              <a:latin typeface="Times New Roman" panose="02020603050405020304" pitchFamily="18" charset="0"/>
              <a:ea typeface="Symbol" panose="05050102010706020507" pitchFamily="18" charset="2"/>
              <a:cs typeface="Times New Roman" panose="02020603050405020304" pitchFamily="18" charset="0"/>
            </a:endParaRPr>
          </a:p>
          <a:p>
            <a:pPr marR="897255" lvl="1" algn="just">
              <a:lnSpc>
                <a:spcPct val="115000"/>
              </a:lnSpc>
              <a:spcAft>
                <a:spcPts val="0"/>
              </a:spcAft>
              <a:buSzPts val="1400"/>
              <a:tabLst>
                <a:tab pos="734695" algn="l"/>
              </a:tabLst>
            </a:pPr>
            <a:r>
              <a:rPr lang="pl-PL" sz="1600" dirty="0" smtClean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Na samym początku nie warto</a:t>
            </a:r>
            <a:r>
              <a:rPr lang="pl-PL" sz="1600" spc="5" dirty="0" smtClean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pl-PL" sz="1600" dirty="0" smtClean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zadawać</a:t>
            </a:r>
            <a:r>
              <a:rPr lang="pl-PL" sz="1600" spc="5" dirty="0" smtClean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od</a:t>
            </a:r>
            <a:r>
              <a:rPr lang="pl-PL" sz="1600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razu</a:t>
            </a:r>
            <a:r>
              <a:rPr lang="pl-PL" sz="1600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po</a:t>
            </a:r>
            <a:r>
              <a:rPr lang="pl-PL" sz="1600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wyjściu</a:t>
            </a:r>
            <a:r>
              <a:rPr lang="pl-PL" sz="1600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ze</a:t>
            </a:r>
            <a:r>
              <a:rPr lang="pl-PL" sz="1600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szkoły</a:t>
            </a:r>
            <a:r>
              <a:rPr lang="pl-PL" sz="1600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zbyt</a:t>
            </a:r>
            <a:r>
              <a:rPr lang="pl-PL" sz="1600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wielu</a:t>
            </a:r>
            <a:r>
              <a:rPr lang="pl-PL" sz="1600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pytań. To</a:t>
            </a:r>
            <a:r>
              <a:rPr lang="pl-PL" sz="1600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może</a:t>
            </a:r>
            <a:r>
              <a:rPr lang="pl-PL" sz="1600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stresować</a:t>
            </a:r>
            <a:r>
              <a:rPr lang="pl-PL" sz="1600" spc="26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dziecko.</a:t>
            </a:r>
            <a:r>
              <a:rPr lang="pl-PL" sz="1600" spc="27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pl-PL" sz="1600" dirty="0" smtClean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Dobrze jest dać</a:t>
            </a:r>
            <a:r>
              <a:rPr lang="pl-PL" sz="1600" spc="255" dirty="0" smtClean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mu</a:t>
            </a:r>
            <a:r>
              <a:rPr lang="pl-PL" sz="1600" spc="25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pl-PL" sz="1600" dirty="0" smtClean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chwilkę na odpoczynek od intensywnych przeżyć. Gdy zapytamy a dziecko nie będzie chciało opowiadać - nie ciągnijmy go za język. Warto o</a:t>
            </a:r>
            <a:r>
              <a:rPr lang="pl-PL" sz="1600" dirty="0" smtClean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dczekać</a:t>
            </a:r>
            <a:r>
              <a:rPr lang="pl-PL" sz="1600" spc="5" dirty="0" smtClean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jakiś</a:t>
            </a:r>
            <a:r>
              <a:rPr lang="pl-PL" sz="1600" spc="5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czas</a:t>
            </a:r>
            <a:r>
              <a:rPr lang="pl-PL" sz="1600" spc="5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i</a:t>
            </a:r>
            <a:r>
              <a:rPr lang="pl-PL" sz="1600" spc="5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600" dirty="0" smtClean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spróbować</a:t>
            </a:r>
            <a:r>
              <a:rPr lang="pl-PL" sz="1600" spc="5" dirty="0" smtClean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ponownie</a:t>
            </a:r>
            <a:r>
              <a:rPr lang="pl-PL" sz="1600" spc="5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np.</a:t>
            </a:r>
            <a:r>
              <a:rPr lang="pl-PL" sz="1600" spc="5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po</a:t>
            </a:r>
            <a:r>
              <a:rPr lang="pl-PL" sz="1600" spc="5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600" dirty="0" smtClean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obiedzie, na spacerze. </a:t>
            </a:r>
            <a:r>
              <a:rPr lang="pl-PL" sz="1600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W okresie adaptacji</a:t>
            </a:r>
            <a:r>
              <a:rPr lang="pl-PL" sz="1600" spc="5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takie pytania mogą powodować stres. </a:t>
            </a:r>
            <a:endParaRPr lang="pl-PL" sz="1600" dirty="0" smtClean="0">
              <a:latin typeface="Times New Roman" panose="02020603050405020304" pitchFamily="18" charset="0"/>
              <a:ea typeface="Calibri Light" panose="020F0302020204030204" pitchFamily="34" charset="0"/>
              <a:cs typeface="Times New Roman" panose="02020603050405020304" pitchFamily="18" charset="0"/>
            </a:endParaRPr>
          </a:p>
          <a:p>
            <a:pPr marR="897255" lvl="1" algn="just">
              <a:lnSpc>
                <a:spcPct val="115000"/>
              </a:lnSpc>
              <a:spcAft>
                <a:spcPts val="0"/>
              </a:spcAft>
              <a:buSzPts val="1400"/>
              <a:tabLst>
                <a:tab pos="734695" algn="l"/>
              </a:tabLst>
            </a:pPr>
            <a:endParaRPr lang="pl-PL" sz="1600" dirty="0">
              <a:latin typeface="Times New Roman" panose="02020603050405020304" pitchFamily="18" charset="0"/>
              <a:ea typeface="Calibri Light" panose="020F03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pl-PL" sz="1600" dirty="0" smtClean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Po</a:t>
            </a:r>
            <a:r>
              <a:rPr lang="pl-PL" sz="1600" spc="5" dirty="0" smtClean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okresie</a:t>
            </a:r>
            <a:r>
              <a:rPr lang="pl-PL" sz="1600" spc="180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adaptacji,</a:t>
            </a:r>
            <a:r>
              <a:rPr lang="pl-PL" sz="1600" spc="185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gdy</a:t>
            </a:r>
            <a:r>
              <a:rPr lang="pl-PL" sz="1600" spc="195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dziecko</a:t>
            </a:r>
            <a:r>
              <a:rPr lang="pl-PL" sz="1600" spc="190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poczuje</a:t>
            </a:r>
            <a:r>
              <a:rPr lang="pl-PL" sz="1600" spc="195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się</a:t>
            </a:r>
            <a:r>
              <a:rPr lang="pl-PL" sz="1600" spc="185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już</a:t>
            </a:r>
            <a:r>
              <a:rPr lang="pl-PL" sz="1600" spc="190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w</a:t>
            </a:r>
            <a:r>
              <a:rPr lang="pl-PL" sz="1600" spc="180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szkole</a:t>
            </a:r>
            <a:r>
              <a:rPr lang="pl-PL" sz="1600" spc="180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pewnie</a:t>
            </a:r>
            <a:r>
              <a:rPr lang="pl-PL" sz="1600" spc="185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i</a:t>
            </a:r>
            <a:r>
              <a:rPr lang="pl-PL" sz="1600" spc="195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do</a:t>
            </a:r>
            <a:r>
              <a:rPr lang="pl-PL" sz="1600" spc="180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600" dirty="0" smtClean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niej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przywyknie, nie zawsze chętnie będzie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opowiadać</a:t>
            </a:r>
            <a:b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tym, co się w niej działo. Najczęściej słyszymy takie odpowiedzi na pytania:</a:t>
            </a:r>
          </a:p>
          <a:p>
            <a:pPr lvl="2"/>
            <a:r>
              <a:rPr lang="pl-PL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było w szkole? – fajnie/dobrze.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pl-PL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dzisiaj robiliście w szkole? – nie pamiętam/nic.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pl-PL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Działo się coś ciekawego? – nie</a:t>
            </a:r>
            <a:r>
              <a:rPr lang="pl-PL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2"/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Czy to oznacza, że dziecko przesiedziało w szkole cały dzień, lekcje były nudne i zupełnie nic się nie działo?</a:t>
            </a:r>
          </a:p>
          <a:p>
            <a:pPr algn="ctr"/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Niekoniecznie.</a:t>
            </a:r>
          </a:p>
          <a:p>
            <a:pPr algn="ctr"/>
            <a:endParaRPr 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Takie krótkie odpowiedzi „od niechcenia” wynikają z tego, że temat szkoły zaraz po wyjściu ze szkoły jest dla dziecka najmniej atrakcyjny. Musi upłynąć jakiś czas, aby zechciało opowiedzieć coś więcej. </a:t>
            </a:r>
            <a:endParaRPr lang="pl-PL" sz="1600" dirty="0" smtClean="0">
              <a:latin typeface="Times New Roman" panose="02020603050405020304" pitchFamily="18" charset="0"/>
              <a:ea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734060" marR="897890" algn="just">
              <a:lnSpc>
                <a:spcPct val="115000"/>
              </a:lnSpc>
              <a:spcBef>
                <a:spcPts val="5"/>
              </a:spcBef>
              <a:spcAft>
                <a:spcPts val="0"/>
              </a:spcAft>
            </a:pPr>
            <a:endParaRPr lang="pl-PL" sz="140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34060" marR="897890" algn="just">
              <a:lnSpc>
                <a:spcPct val="115000"/>
              </a:lnSpc>
              <a:spcBef>
                <a:spcPts val="5"/>
              </a:spcBef>
              <a:spcAft>
                <a:spcPts val="0"/>
              </a:spcAft>
            </a:pPr>
            <a:endParaRPr lang="pl-PL" sz="140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116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946881" y="121693"/>
            <a:ext cx="11245119" cy="7248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040"/>
              </a:spcBef>
              <a:spcAft>
                <a:spcPts val="0"/>
              </a:spcAft>
              <a:tabLst>
                <a:tab pos="448310" algn="l"/>
              </a:tabLst>
            </a:pPr>
            <a:r>
              <a:rPr lang="pl-PL" sz="2000" u="sng" spc="-20" dirty="0"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pl-PL" sz="2000" u="sng" spc="-75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u="sng" spc="-20" dirty="0">
                <a:ea typeface="Calibri" panose="020F0502020204030204" pitchFamily="34" charset="0"/>
                <a:cs typeface="Times New Roman" panose="02020603050405020304" pitchFamily="18" charset="0"/>
              </a:rPr>
              <a:t>czym</a:t>
            </a:r>
            <a:r>
              <a:rPr lang="pl-PL" sz="2000" u="sng" spc="-7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u="sng" spc="-20" dirty="0">
                <a:ea typeface="Calibri" panose="020F0502020204030204" pitchFamily="34" charset="0"/>
                <a:cs typeface="Times New Roman" panose="02020603050405020304" pitchFamily="18" charset="0"/>
              </a:rPr>
              <a:t>jeszcze</a:t>
            </a:r>
            <a:r>
              <a:rPr lang="pl-PL" sz="2000" u="sng" spc="-65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u="sng" spc="-20" dirty="0">
                <a:ea typeface="Calibri" panose="020F0502020204030204" pitchFamily="34" charset="0"/>
                <a:cs typeface="Times New Roman" panose="02020603050405020304" pitchFamily="18" charset="0"/>
              </a:rPr>
              <a:t>warto</a:t>
            </a:r>
            <a:r>
              <a:rPr lang="pl-PL" sz="2000" u="sng" spc="-7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u="sng" spc="-20" dirty="0">
                <a:ea typeface="Calibri" panose="020F0502020204030204" pitchFamily="34" charset="0"/>
                <a:cs typeface="Times New Roman" panose="02020603050405020304" pitchFamily="18" charset="0"/>
              </a:rPr>
              <a:t>pamiętać</a:t>
            </a:r>
            <a:r>
              <a:rPr lang="pl-PL" sz="2000" u="sng" spc="-2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R="897890" lvl="1" algn="just">
              <a:lnSpc>
                <a:spcPct val="150000"/>
              </a:lnSpc>
              <a:spcBef>
                <a:spcPts val="1240"/>
              </a:spcBef>
              <a:spcAft>
                <a:spcPts val="0"/>
              </a:spcAft>
              <a:buSzPts val="1400"/>
              <a:tabLst>
                <a:tab pos="734695" algn="l"/>
              </a:tabLst>
            </a:pPr>
            <a:endParaRPr lang="pl-PL" sz="800" dirty="0" smtClean="0">
              <a:latin typeface="Times New Roman" panose="02020603050405020304" pitchFamily="18" charset="0"/>
              <a:ea typeface="Symbol" panose="05050102010706020507" pitchFamily="18" charset="2"/>
              <a:cs typeface="Times New Roman" panose="02020603050405020304" pitchFamily="18" charset="0"/>
            </a:endParaRPr>
          </a:p>
          <a:p>
            <a:pPr marR="897890" lvl="1" algn="just">
              <a:lnSpc>
                <a:spcPct val="150000"/>
              </a:lnSpc>
              <a:spcBef>
                <a:spcPts val="1240"/>
              </a:spcBef>
              <a:spcAft>
                <a:spcPts val="0"/>
              </a:spcAft>
              <a:buSzPts val="1400"/>
              <a:tabLst>
                <a:tab pos="734695" algn="l"/>
              </a:tabLst>
            </a:pPr>
            <a:r>
              <a:rPr lang="pl-PL" sz="1600" dirty="0" smtClean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Rodzicu/opiekunie - przede </a:t>
            </a:r>
            <a:r>
              <a:rPr lang="pl-PL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wszystkim </a:t>
            </a:r>
            <a:r>
              <a:rPr lang="pl-PL" sz="1600" b="1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nie </a:t>
            </a:r>
            <a:r>
              <a:rPr lang="pl-PL" sz="1600" b="1" dirty="0" smtClean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należy </a:t>
            </a:r>
            <a:r>
              <a:rPr lang="pl-PL" sz="1600" dirty="0" smtClean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poddawać </a:t>
            </a:r>
            <a:r>
              <a:rPr lang="pl-PL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się i </a:t>
            </a:r>
            <a:r>
              <a:rPr lang="pl-PL" sz="1600" dirty="0" smtClean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ulegać </a:t>
            </a:r>
            <a:r>
              <a:rPr lang="pl-PL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wymuszeniom. Pierwsze</a:t>
            </a:r>
            <a:r>
              <a:rPr lang="pl-PL" sz="1600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pl-PL" sz="1600" dirty="0" smtClean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tygodnie </a:t>
            </a:r>
            <a:r>
              <a:rPr lang="pl-PL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a nawet miesiące mogą być trudne zarówno dla </a:t>
            </a:r>
            <a:r>
              <a:rPr lang="pl-PL" sz="1600" dirty="0" smtClean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Państwa </a:t>
            </a:r>
            <a:r>
              <a:rPr lang="pl-PL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jak i dla</a:t>
            </a:r>
            <a:r>
              <a:rPr lang="pl-PL" sz="1600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dziecka. Okres adaptacji w szkole może być różny, jednak nie ulegajmy</a:t>
            </a:r>
            <a:r>
              <a:rPr lang="pl-PL" sz="1600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dziecku, gdy wymusza na nas zostanie w domu. </a:t>
            </a:r>
            <a:r>
              <a:rPr lang="pl-PL" sz="1600" dirty="0" smtClean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Nauczy go to, </a:t>
            </a:r>
            <a:r>
              <a:rPr lang="pl-PL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że szkoła to</a:t>
            </a:r>
            <a:r>
              <a:rPr lang="pl-PL" sz="1600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miejsce,</a:t>
            </a:r>
            <a:r>
              <a:rPr lang="pl-PL" sz="1600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którego</a:t>
            </a:r>
            <a:r>
              <a:rPr lang="pl-PL" sz="1600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można</a:t>
            </a:r>
            <a:r>
              <a:rPr lang="pl-PL" sz="1600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uniknąć</a:t>
            </a:r>
            <a:r>
              <a:rPr lang="pl-PL" sz="1600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jeśli</a:t>
            </a:r>
            <a:r>
              <a:rPr lang="pl-PL" sz="1600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się</a:t>
            </a:r>
            <a:r>
              <a:rPr lang="pl-PL" sz="1600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płacze</a:t>
            </a:r>
            <a:r>
              <a:rPr lang="pl-PL" sz="1600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czy</a:t>
            </a:r>
            <a:r>
              <a:rPr lang="pl-PL" sz="1600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nawet</a:t>
            </a:r>
            <a:r>
              <a:rPr lang="pl-PL" sz="1600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rozpacza.</a:t>
            </a:r>
            <a:r>
              <a:rPr lang="pl-PL" sz="1600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Prędzej czy później wykorzysta tę wiedzę robiąc awanturę jeszcze większą</a:t>
            </a:r>
            <a:r>
              <a:rPr lang="pl-PL" sz="1600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niż</a:t>
            </a:r>
            <a:r>
              <a:rPr lang="pl-PL" sz="1600" spc="-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zwykle</a:t>
            </a:r>
            <a:r>
              <a:rPr lang="pl-PL" sz="1600" dirty="0" smtClean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. </a:t>
            </a:r>
          </a:p>
          <a:p>
            <a:pPr marR="897890" lvl="1" algn="just">
              <a:lnSpc>
                <a:spcPct val="150000"/>
              </a:lnSpc>
              <a:spcBef>
                <a:spcPts val="1240"/>
              </a:spcBef>
              <a:spcAft>
                <a:spcPts val="0"/>
              </a:spcAft>
              <a:buSzPts val="1400"/>
              <a:tabLst>
                <a:tab pos="734695" algn="l"/>
              </a:tabLst>
            </a:pPr>
            <a:r>
              <a:rPr lang="pl-PL" sz="1600" dirty="0" smtClean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Podchodząc z miłością postawmy jasną granicę i ustalmy jasne zasady tak, by dziecko czuło przewidywalność </a:t>
            </a:r>
            <a:br>
              <a:rPr lang="pl-PL" sz="1600" dirty="0" smtClean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</a:br>
            <a:r>
              <a:rPr lang="pl-PL" sz="1600" dirty="0" smtClean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i stałość naszych reakcji. Nasza konsekwencja w postępowaniu jest na wagę złota i na pewno zaprocentuje </a:t>
            </a:r>
            <a:br>
              <a:rPr lang="pl-PL" sz="1600" dirty="0" smtClean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</a:br>
            <a:r>
              <a:rPr lang="pl-PL" sz="1600" dirty="0" smtClean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w przyszłości. </a:t>
            </a:r>
          </a:p>
          <a:p>
            <a:pPr marR="897890" lvl="1" algn="just">
              <a:lnSpc>
                <a:spcPct val="150000"/>
              </a:lnSpc>
              <a:spcBef>
                <a:spcPts val="1240"/>
              </a:spcBef>
              <a:spcAft>
                <a:spcPts val="0"/>
              </a:spcAft>
              <a:buSzPts val="1400"/>
              <a:tabLst>
                <a:tab pos="734695" algn="l"/>
              </a:tabLst>
            </a:pPr>
            <a:endParaRPr lang="pl-PL" sz="600" dirty="0" smtClean="0">
              <a:latin typeface="Times New Roman" panose="02020603050405020304" pitchFamily="18" charset="0"/>
              <a:ea typeface="Symbol" panose="05050102010706020507" pitchFamily="18" charset="2"/>
              <a:cs typeface="Times New Roman" panose="02020603050405020304" pitchFamily="18" charset="0"/>
            </a:endParaRPr>
          </a:p>
          <a:p>
            <a:pPr marR="897890" lvl="1" algn="just">
              <a:lnSpc>
                <a:spcPct val="150000"/>
              </a:lnSpc>
              <a:spcAft>
                <a:spcPts val="0"/>
              </a:spcAft>
              <a:buSzPts val="1400"/>
              <a:tabLst>
                <a:tab pos="734695" algn="l"/>
              </a:tabLst>
            </a:pPr>
            <a:r>
              <a:rPr lang="pl-PL" sz="1600" dirty="0" smtClean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W przypadkach, gdy dziecko bardzo często sygnalizuje niechęć do szkoły warto zastanowić się co może być tego przyczyną, być może dziecko ma jakiś problem. W tym celu pomocna będzie rozmowa z wychowawcą, a gdy problem i reakcje dziecka będą się utrzymywały także z pedagogiem lub psychologiem szkolnym.</a:t>
            </a:r>
          </a:p>
          <a:p>
            <a:pPr marR="896620" lvl="1" algn="just">
              <a:lnSpc>
                <a:spcPct val="150000"/>
              </a:lnSpc>
              <a:spcAft>
                <a:spcPts val="0"/>
              </a:spcAft>
              <a:buSzPts val="1400"/>
              <a:tabLst>
                <a:tab pos="734695" algn="l"/>
              </a:tabLst>
            </a:pPr>
            <a:endParaRPr lang="pl-PL" sz="600" dirty="0" smtClean="0">
              <a:latin typeface="Times New Roman" panose="02020603050405020304" pitchFamily="18" charset="0"/>
              <a:ea typeface="Symbol" panose="05050102010706020507" pitchFamily="18" charset="2"/>
              <a:cs typeface="Times New Roman" panose="02020603050405020304" pitchFamily="18" charset="0"/>
            </a:endParaRPr>
          </a:p>
          <a:p>
            <a:pPr marR="896620" lvl="1" algn="just">
              <a:lnSpc>
                <a:spcPct val="150000"/>
              </a:lnSpc>
              <a:spcAft>
                <a:spcPts val="0"/>
              </a:spcAft>
              <a:buSzPts val="1400"/>
              <a:tabLst>
                <a:tab pos="734695" algn="l"/>
              </a:tabLst>
            </a:pPr>
            <a:endParaRPr lang="pl-PL" sz="500" dirty="0" smtClean="0">
              <a:latin typeface="Times New Roman" panose="02020603050405020304" pitchFamily="18" charset="0"/>
              <a:ea typeface="Symbol" panose="05050102010706020507" pitchFamily="18" charset="2"/>
              <a:cs typeface="Times New Roman" panose="02020603050405020304" pitchFamily="18" charset="0"/>
            </a:endParaRPr>
          </a:p>
          <a:p>
            <a:pPr marR="896620" lvl="1" algn="just">
              <a:lnSpc>
                <a:spcPct val="150000"/>
              </a:lnSpc>
              <a:spcAft>
                <a:spcPts val="0"/>
              </a:spcAft>
              <a:buSzPts val="1400"/>
              <a:tabLst>
                <a:tab pos="734695" algn="l"/>
              </a:tabLst>
            </a:pPr>
            <a:endParaRPr lang="pl-PL" sz="500" dirty="0">
              <a:latin typeface="Times New Roman" panose="02020603050405020304" pitchFamily="18" charset="0"/>
              <a:ea typeface="Symbol" panose="05050102010706020507" pitchFamily="18" charset="2"/>
              <a:cs typeface="Times New Roman" panose="02020603050405020304" pitchFamily="18" charset="0"/>
            </a:endParaRPr>
          </a:p>
          <a:p>
            <a:pPr marR="896620" lvl="1" algn="just">
              <a:lnSpc>
                <a:spcPct val="150000"/>
              </a:lnSpc>
              <a:spcAft>
                <a:spcPts val="0"/>
              </a:spcAft>
              <a:buSzPts val="1400"/>
              <a:tabLst>
                <a:tab pos="734695" algn="l"/>
              </a:tabLst>
            </a:pPr>
            <a:r>
              <a:rPr lang="pl-PL" sz="1600" dirty="0" smtClean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Jeśli</a:t>
            </a:r>
            <a:r>
              <a:rPr lang="pl-PL" sz="1600" spc="5" dirty="0" smtClean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masz</a:t>
            </a:r>
            <a:r>
              <a:rPr lang="pl-PL" sz="1600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jakiekolwiek</a:t>
            </a:r>
            <a:r>
              <a:rPr lang="pl-PL" sz="1600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pytania,</a:t>
            </a:r>
            <a:r>
              <a:rPr lang="pl-PL" sz="1600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wątpliwości,</a:t>
            </a:r>
            <a:r>
              <a:rPr lang="pl-PL" sz="1600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obawy</a:t>
            </a:r>
            <a:r>
              <a:rPr lang="pl-PL" sz="1600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-</a:t>
            </a:r>
            <a:r>
              <a:rPr lang="pl-PL" sz="1600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rozmawiaj</a:t>
            </a:r>
            <a:r>
              <a:rPr lang="pl-PL" sz="1600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z</a:t>
            </a:r>
            <a:r>
              <a:rPr lang="pl-PL" sz="1600" spc="-30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wychowawczynią swojego</a:t>
            </a:r>
            <a:r>
              <a:rPr lang="pl-PL" sz="1600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dziecka.</a:t>
            </a:r>
            <a:r>
              <a:rPr lang="pl-PL" sz="1600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Na</a:t>
            </a:r>
            <a:r>
              <a:rPr lang="pl-PL" sz="1600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pewno</a:t>
            </a:r>
            <a:r>
              <a:rPr lang="pl-PL" sz="1600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wspólnie</a:t>
            </a:r>
            <a:r>
              <a:rPr lang="pl-PL" sz="1600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znajdziecie</a:t>
            </a:r>
            <a:r>
              <a:rPr lang="pl-PL" sz="1600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odpowiedzi</a:t>
            </a:r>
            <a:r>
              <a:rPr lang="pl-PL" sz="1600" spc="-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i</a:t>
            </a:r>
            <a:r>
              <a:rPr lang="pl-PL" sz="1600" spc="-1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rozwiązania.</a:t>
            </a:r>
          </a:p>
          <a:p>
            <a:pPr>
              <a:lnSpc>
                <a:spcPct val="150000"/>
              </a:lnSpc>
            </a:pPr>
            <a:r>
              <a:rPr lang="pl-PL" sz="1600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/>
            </a:r>
            <a:br>
              <a:rPr lang="pl-PL" sz="1600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</a:b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Grafika wektorowa Szkic drogowskaz, obrazy wektorowe, Szkic drogowskaz  ilustracje i klipar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66" y="960357"/>
            <a:ext cx="103822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rafika wektorowa Szkic drogowskaz, obrazy wektorowe, Szkic drogowskaz  ilustracje i klipar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96" y="2837246"/>
            <a:ext cx="103822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4"/>
          <p:cNvSpPr/>
          <p:nvPr/>
        </p:nvSpPr>
        <p:spPr>
          <a:xfrm>
            <a:off x="229077" y="152400"/>
            <a:ext cx="717804" cy="6143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2" descr="Grafika wektorowa Szkic drogowskaz, obrazy wektorowe, Szkic drogowskaz  ilustracje i klipar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01" y="4262779"/>
            <a:ext cx="103822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Grafika wektorowa Szkic drogowskaz, obrazy wektorowe, Szkic drogowskaz  ilustracje i klipar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66" y="5792479"/>
            <a:ext cx="103822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5169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rewniana czcionka">
  <a:themeElements>
    <a:clrScheme name="Drewniana czcionk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rewniana czcionk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rewniana czcionk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TM03090434[[fn=Drewniana czcionka]]</Template>
  <TotalTime>404</TotalTime>
  <Words>1239</Words>
  <Application>Microsoft Office PowerPoint</Application>
  <PresentationFormat>Panoramiczny</PresentationFormat>
  <Paragraphs>166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34" baseType="lpstr">
      <vt:lpstr>Arial</vt:lpstr>
      <vt:lpstr>Arial Black</vt:lpstr>
      <vt:lpstr>Calibri</vt:lpstr>
      <vt:lpstr>Calibri Light</vt:lpstr>
      <vt:lpstr>Carlito</vt:lpstr>
      <vt:lpstr>Open Sans</vt:lpstr>
      <vt:lpstr>Rockwell</vt:lpstr>
      <vt:lpstr>Rockwell Condensed</vt:lpstr>
      <vt:lpstr>Symbol</vt:lpstr>
      <vt:lpstr>Times New Roman</vt:lpstr>
      <vt:lpstr>Trebuchet MS</vt:lpstr>
      <vt:lpstr>Wingdings</vt:lpstr>
      <vt:lpstr>Drewniana czcionka</vt:lpstr>
      <vt:lpstr>Prezentacja programu PowerPoint</vt:lpstr>
      <vt:lpstr>Prezentacja programu PowerPoint</vt:lpstr>
      <vt:lpstr>Prezentacja programu PowerPoint</vt:lpstr>
      <vt:lpstr>Przed  pierwszym dniem szkoły…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Rozmowa Podstawowym Narzędziem rodzica</vt:lpstr>
      <vt:lpstr>Prezentacja programu PowerPoint</vt:lpstr>
      <vt:lpstr>Prezentacja programu PowerPoint</vt:lpstr>
      <vt:lpstr>Prezentacja programu PowerPoint</vt:lpstr>
      <vt:lpstr>Prezentacja programu PowerPoint</vt:lpstr>
      <vt:lpstr>Zadbaj o dyscyplinę</vt:lpstr>
      <vt:lpstr>Warto Przedstaw ić   korzyści</vt:lpstr>
      <vt:lpstr>Gdy dziecko już  rozpocznie naukę…</vt:lpstr>
      <vt:lpstr>Prezentacja programu PowerPoint</vt:lpstr>
      <vt:lpstr>Pomoc w szkole</vt:lpstr>
      <vt:lpstr>Do zobaczenia w szkole!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Wskazówki dla rodziców pierwszoklasistów</dc:title>
  <dc:creator>SP27</dc:creator>
  <cp:lastModifiedBy>Iwona Kalina</cp:lastModifiedBy>
  <cp:revision>31</cp:revision>
  <dcterms:created xsi:type="dcterms:W3CDTF">2021-08-30T07:27:34Z</dcterms:created>
  <dcterms:modified xsi:type="dcterms:W3CDTF">2021-08-31T20:16:15Z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2021-05-19T00:00:00Z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2021-08-30T00:00:00Z</vt:filetime>
  </property>
</Properties>
</file>