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4" r:id="rId6"/>
    <p:sldId id="265" r:id="rId7"/>
    <p:sldId id="261" r:id="rId8"/>
    <p:sldId id="262" r:id="rId9"/>
    <p:sldId id="266" r:id="rId10"/>
    <p:sldId id="25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>
        <p:scale>
          <a:sx n="62" d="100"/>
          <a:sy n="62" d="100"/>
        </p:scale>
        <p:origin x="-197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18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31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87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9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0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06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51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07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5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87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2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40A8-2B60-404F-A6C8-C6E032635A16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jUcSN9fYV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42685" y="5996974"/>
            <a:ext cx="10171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FERIE ZIMOWE W ROKU SZKOLNYM 2020/2021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10482" y="2225407"/>
            <a:ext cx="10719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Zgodnie z rozporządzeniem MEN ferie zimowe w roku szkolnym 2020/2021 dla wszystkich uczniów w całej Polsce odbędą się w jednym terminie:</a:t>
            </a:r>
          </a:p>
          <a:p>
            <a:pPr algn="ctr"/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5400" b="1" dirty="0">
                <a:solidFill>
                  <a:schemeClr val="accent1">
                    <a:lumMod val="50000"/>
                  </a:schemeClr>
                </a:solidFill>
              </a:rPr>
              <a:t>04-17 stycznia 2021  </a:t>
            </a:r>
          </a:p>
        </p:txBody>
      </p:sp>
    </p:spTree>
    <p:extLst>
      <p:ext uri="{BB962C8B-B14F-4D97-AF65-F5344CB8AC3E}">
        <p14:creationId xmlns:p14="http://schemas.microsoft.com/office/powerpoint/2010/main" val="13125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0074" y="289932"/>
            <a:ext cx="10515600" cy="1650379"/>
          </a:xfrm>
          <a:gradFill>
            <a:gsLst>
              <a:gs pos="4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000" b="1" i="1" dirty="0"/>
              <a:t>Wszystkim uczniom i ich rodzinom życzymy zdrowych i bezpiecznych ferii zimowych 2020/2021</a:t>
            </a:r>
          </a:p>
        </p:txBody>
      </p:sp>
    </p:spTree>
    <p:extLst>
      <p:ext uri="{BB962C8B-B14F-4D97-AF65-F5344CB8AC3E}">
        <p14:creationId xmlns:p14="http://schemas.microsoft.com/office/powerpoint/2010/main" val="328348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94326" y="499316"/>
            <a:ext cx="10719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Ferie zimowe  w związku z pandemią wirusa COVID 19 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będą trochę inne niż w latach poprzednich.</a:t>
            </a:r>
          </a:p>
          <a:p>
            <a:endParaRPr lang="pl-PL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rgbClr val="FF0000"/>
              </a:solidFill>
            </a:endParaRPr>
          </a:p>
          <a:p>
            <a:endParaRPr lang="pl-PL" sz="2400" dirty="0"/>
          </a:p>
          <a:p>
            <a:r>
              <a:rPr lang="pl-PL" sz="2400" dirty="0"/>
              <a:t>W czasie ferii MEN rekomenduje, aby uczniowie pozostali blisko swoich rodzinnych miejscowości. Chodzi o to, aby nie powodować zwiększonej mobilności i tym samym zmniejszyć ryzyko rozprzestrzeniania się </a:t>
            </a:r>
            <a:r>
              <a:rPr lang="pl-PL" sz="2400" dirty="0" err="1"/>
              <a:t>koronawirusa</a:t>
            </a:r>
            <a:r>
              <a:rPr lang="pl-PL" sz="2400" dirty="0"/>
              <a:t>. Zdrowie i bezpieczeństwo uczniów oraz ich rodzin jest obecnie najważniejsze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/>
              <a:t>.</a:t>
            </a:r>
            <a:endParaRPr lang="pl-PL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dirty="0"/>
              <a:t>Stoki narciarskie i turystyczne będą czynne w sezonie zimowym 2020/2021</a:t>
            </a:r>
          </a:p>
          <a:p>
            <a:r>
              <a:rPr lang="pl-PL" sz="2400" dirty="0"/>
              <a:t> przy ścisłym reżimie sanitarnym, aby zapewnić bezpieczeństwo użytkownikom.</a:t>
            </a:r>
          </a:p>
          <a:p>
            <a:endParaRPr lang="pl-PL" sz="2400" dirty="0"/>
          </a:p>
          <a:p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31" y="499315"/>
            <a:ext cx="2388507" cy="1135997"/>
          </a:xfrm>
          <a:prstGeom prst="rect">
            <a:avLst/>
          </a:prstGeom>
          <a:effectLst>
            <a:glow rad="914400">
              <a:srgbClr val="FF0000">
                <a:alpha val="51000"/>
              </a:srgbClr>
            </a:glow>
            <a:softEdge rad="0"/>
          </a:effectLst>
        </p:spPr>
      </p:pic>
      <p:sp>
        <p:nvSpPr>
          <p:cNvPr id="6" name="Prostokąt 5"/>
          <p:cNvSpPr/>
          <p:nvPr/>
        </p:nvSpPr>
        <p:spPr>
          <a:xfrm>
            <a:off x="1142685" y="5996974"/>
            <a:ext cx="10171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FERIE ZIMOWE W ROKU SZKOLNYM 2020/2021</a:t>
            </a:r>
          </a:p>
        </p:txBody>
      </p:sp>
    </p:spTree>
    <p:extLst>
      <p:ext uri="{BB962C8B-B14F-4D97-AF65-F5344CB8AC3E}">
        <p14:creationId xmlns:p14="http://schemas.microsoft.com/office/powerpoint/2010/main" val="98047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867053" y="5439852"/>
            <a:ext cx="4722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YouTube Noto"/>
                <a:hlinkClick r:id="rId3"/>
              </a:rPr>
              <a:t>Więcej informacji znajdziesz klikając link:</a:t>
            </a:r>
          </a:p>
          <a:p>
            <a:pPr algn="ctr"/>
            <a:r>
              <a:rPr lang="pl-PL" dirty="0">
                <a:solidFill>
                  <a:srgbClr val="FFFFFF"/>
                </a:solidFill>
                <a:latin typeface="YouTube Noto"/>
                <a:hlinkClick r:id="rId3"/>
              </a:rPr>
              <a:t>https://youtu.be/0jUcSN9fYV4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635689" y="6086183"/>
            <a:ext cx="9120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JAK CHONIĆ SIĘ PRZED KORONAWIRUSEM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KORONAWIRUS – ważne informacje – I Liceum Ogólnokształcą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46" y="257019"/>
            <a:ext cx="9055332" cy="50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1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024418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564104" y="144129"/>
            <a:ext cx="299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WŁAŚCIWY UBIÓR 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96430" y="592576"/>
            <a:ext cx="80846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Typowy ubiór powinien się składać z trzech warstw: </a:t>
            </a:r>
          </a:p>
          <a:p>
            <a:r>
              <a:rPr lang="pl-PL" sz="2400" dirty="0"/>
              <a:t>- wewnętrznej (bielizna), która odprowadza wilgoć ze skóry, </a:t>
            </a:r>
          </a:p>
          <a:p>
            <a:r>
              <a:rPr lang="pl-PL" sz="2400" dirty="0"/>
              <a:t>- środkowej (np. polar), która stanowi właściwy </a:t>
            </a:r>
            <a:r>
              <a:rPr lang="pl-PL" sz="2400" dirty="0" err="1"/>
              <a:t>termoizolator</a:t>
            </a:r>
            <a:r>
              <a:rPr lang="pl-PL" sz="2400" dirty="0"/>
              <a:t>,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zewnętrznej, która chroni przed wiatrem (np. </a:t>
            </a:r>
            <a:r>
              <a:rPr lang="pl-PL" sz="2400" dirty="0" err="1"/>
              <a:t>soft-shell</a:t>
            </a:r>
            <a:r>
              <a:rPr lang="pl-PL" sz="2400" dirty="0"/>
              <a:t>)</a:t>
            </a:r>
          </a:p>
          <a:p>
            <a:r>
              <a:rPr lang="pl-PL" sz="2400" dirty="0"/>
              <a:t>      i wilgocią (np. </a:t>
            </a:r>
            <a:r>
              <a:rPr lang="pl-PL" sz="2400" dirty="0" err="1"/>
              <a:t>gore-tex</a:t>
            </a:r>
            <a:r>
              <a:rPr lang="pl-PL" sz="2400" dirty="0"/>
              <a:t> itp.). </a:t>
            </a:r>
          </a:p>
          <a:p>
            <a:endParaRPr lang="pl-PL" sz="2400" dirty="0"/>
          </a:p>
          <a:p>
            <a:r>
              <a:rPr lang="pl-PL" sz="2400" dirty="0"/>
              <a:t>Ubiór musi być dostosowany do warunków atmosferycznych</a:t>
            </a:r>
          </a:p>
          <a:p>
            <a:r>
              <a:rPr lang="pl-PL" sz="2400" dirty="0"/>
              <a:t> i typu aktywności fizycznej </a:t>
            </a:r>
          </a:p>
          <a:p>
            <a:endParaRPr lang="pl-PL" sz="2400" dirty="0"/>
          </a:p>
          <a:p>
            <a:r>
              <a:rPr lang="pl-PL" sz="2400" dirty="0"/>
              <a:t>Uprawiając sport (górskie wycieczki, jazda na nartach itp.) </a:t>
            </a:r>
          </a:p>
          <a:p>
            <a:r>
              <a:rPr lang="pl-PL" sz="2400" dirty="0"/>
              <a:t>nie należy ubierać się zbyt ciepło, aby nie doprowadzić </a:t>
            </a:r>
          </a:p>
          <a:p>
            <a:r>
              <a:rPr lang="pl-PL" sz="2400" dirty="0"/>
              <a:t>do przegrzania organizmu.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Pamiętaj! </a:t>
            </a:r>
            <a:endParaRPr lang="pl-PL" sz="2400" dirty="0">
              <a:solidFill>
                <a:srgbClr val="FF0000"/>
              </a:solidFill>
            </a:endParaRP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Zapobieganie wychłodzeniu w górach polega na unikaniu przegrzania. 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MP37 &quot;Pozytywka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74" y="2999008"/>
            <a:ext cx="1708747" cy="20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wy banknot - Szkolne Blog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0" y="1082293"/>
            <a:ext cx="1734949" cy="21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3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847436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896453" y="262761"/>
            <a:ext cx="3337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</a:rPr>
              <a:t>ZABAWA ŚNIEŻKAMI 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1216014" y="1021224"/>
            <a:ext cx="52628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Lepienie bałwana i „wojny na śnieżki”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to jedna z bardziej lubianych zabaw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na śniegu.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Musimy jednak pamiętać, że śnieżka zrobiona z mokrego śniegu jest bardzo twarda, a zatem uderzenie nią bywa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tak samo bolesne, a przede wszystkim niebezpieczne jak uderzenie kamieniem.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Niedopuszczalną rzeczą jest wkładanie do śnieżek kamieni lub kawałków lodu. </a:t>
            </a:r>
          </a:p>
          <a:p>
            <a:endParaRPr lang="pl-PL" sz="2400" dirty="0"/>
          </a:p>
        </p:txBody>
      </p:sp>
      <p:pic>
        <p:nvPicPr>
          <p:cNvPr id="2050" name="Picture 2" descr="Snowball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30" y="1333566"/>
            <a:ext cx="4342405" cy="4342405"/>
          </a:xfrm>
          <a:prstGeom prst="rect">
            <a:avLst/>
          </a:prstGeom>
          <a:noFill/>
          <a:effectLst>
            <a:softEdge rad="698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6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617243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73526" y="123540"/>
            <a:ext cx="3269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JAZDA NA SANKACH 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92892" y="764065"/>
            <a:ext cx="53154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Zjeżdżać na sankach powinnyśmy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tylko w miejscach bezpiecznych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– w odpowiedniej odległości od drogi,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by podczas zabawy nie wjechać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pod samochód.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Specjalnie przygotowane górki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do zjeżdżania powinny być  usytuowane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z dala od drzew.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136579" y="764065"/>
            <a:ext cx="56611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Calibri" panose="020F0502020204030204" pitchFamily="34" charset="0"/>
              </a:rPr>
              <a:t>Kulig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Należy pamiętać, że ze względów bezpieczeństwa, kulig musi być odpowiednio zorganizowany.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 wolno jeździć po drogach publicznych.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 wolno też przywiązywać sanek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do traktora, samochodu czy </a:t>
            </a:r>
            <a:r>
              <a:rPr lang="pl-PL" sz="2400" dirty="0" err="1">
                <a:latin typeface="Calibri" panose="020F0502020204030204" pitchFamily="34" charset="0"/>
              </a:rPr>
              <a:t>quada</a:t>
            </a:r>
            <a:r>
              <a:rPr lang="pl-PL" sz="2400" dirty="0">
                <a:latin typeface="Calibri" panose="020F0502020204030204" pitchFamily="34" charset="0"/>
              </a:rPr>
              <a:t>.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Tak zorganizowany kulig jest niebezpieczny dla jego uczestników i niezgodny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z przepisami. Kierujący pojazdem może zostać ukarany pięciusetzłotowym mandatem oraz pięcioma punktami karnymi. </a:t>
            </a:r>
          </a:p>
        </p:txBody>
      </p:sp>
      <p:pic>
        <p:nvPicPr>
          <p:cNvPr id="3074" name="Picture 2" descr="Top Snowy Stickers for Android &amp; iOS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31" y="4038599"/>
            <a:ext cx="33337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0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04207" y="6235546"/>
            <a:ext cx="5781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NA NARTACH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fundacja.gopr.pl/assets_files/thumbs/max-height-1080.max-width-1920/assets_files/content/14/floxim.media.photo/image/dekalog-fis-fundacja-gopr-1080x108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54" y="133814"/>
            <a:ext cx="6301648" cy="61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djęcia i animowane gify z Narciarzy ~ Gifmani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2126256"/>
            <a:ext cx="3138468" cy="31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6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5529" y="6235546"/>
            <a:ext cx="5239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NA LODZIE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Bezpiecznie na lodzie i śniegu. Służby apelują o ostrożność [POSŁUCHAJ] –  Warszawa i Mazowsze – najnowsze wiadomości w R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10" y="100206"/>
            <a:ext cx="5678121" cy="62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rona Szkoły Podstawowej w Suchej - SU na lodowisk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94" y="1219962"/>
            <a:ext cx="3094401" cy="3895829"/>
          </a:xfrm>
          <a:prstGeom prst="rect">
            <a:avLst/>
          </a:prstGeom>
          <a:noFill/>
          <a:effectLst>
            <a:glow rad="1905000">
              <a:schemeClr val="bg1">
                <a:alpha val="40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4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771128" y="6235546"/>
            <a:ext cx="4848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NUMERY ALARMOWE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Pin on ruch drogowy // traff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00" y="116261"/>
            <a:ext cx="7694729" cy="544870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155795" y="5638644"/>
            <a:ext cx="7337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601 100 300 </a:t>
            </a:r>
            <a:r>
              <a:rPr lang="pl-PL" sz="2800" b="1" dirty="0">
                <a:solidFill>
                  <a:srgbClr val="808080"/>
                </a:solidFill>
                <a:latin typeface="Calibri" panose="020F0502020204030204" pitchFamily="34" charset="0"/>
              </a:rPr>
              <a:t>– numer ratunkowy w górach </a:t>
            </a:r>
            <a:endParaRPr lang="pl-PL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98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431</Words>
  <Application>Microsoft Office PowerPoint</Application>
  <PresentationFormat>Niestandardowy</PresentationFormat>
  <Paragraphs>68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Konkol</dc:creator>
  <cp:lastModifiedBy>Dudki</cp:lastModifiedBy>
  <cp:revision>17</cp:revision>
  <dcterms:created xsi:type="dcterms:W3CDTF">2020-12-11T13:10:38Z</dcterms:created>
  <dcterms:modified xsi:type="dcterms:W3CDTF">2020-12-14T15:21:32Z</dcterms:modified>
</cp:coreProperties>
</file>