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66520" y="2305800"/>
            <a:ext cx="66204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66520" y="2305800"/>
            <a:ext cx="662040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866520" y="1447920"/>
            <a:ext cx="6620400" cy="3328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latin typeface="Arial"/>
              </a:rPr>
              <a:t>Kliknij, aby edytować format tekstu tytułu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66520" y="1447920"/>
            <a:ext cx="6620400" cy="33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aacaaa"/>
                </a:solidFill>
                <a:latin typeface="Tahoma"/>
                <a:ea typeface="Tahoma"/>
              </a:rPr>
              <a:t>OTYŁOŚĆ I NADWAGA WŚRÓD </a:t>
            </a:r>
            <a:br/>
            <a:r>
              <a:rPr b="1" lang="pl-PL" sz="3200" spc="-1" strike="noStrike">
                <a:solidFill>
                  <a:srgbClr val="aacaaa"/>
                </a:solidFill>
                <a:latin typeface="Tahoma"/>
                <a:ea typeface="Tahoma"/>
              </a:rPr>
              <a:t>DZIECI I MŁODZIEŻY   </a:t>
            </a:r>
            <a:br/>
            <a:br/>
            <a:r>
              <a:rPr b="1" lang="pl-PL" sz="3200" spc="-1" strike="noStrike">
                <a:solidFill>
                  <a:srgbClr val="aacaaa"/>
                </a:solidFill>
                <a:latin typeface="Tahoma"/>
                <a:ea typeface="Tahoma"/>
              </a:rPr>
              <a:t>EPIDEMIA WSPÓŁCZESNEJ CYWILIZACJI</a:t>
            </a:r>
            <a:br/>
            <a:endParaRPr b="0" lang="pl-PL" sz="32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875520" y="4777560"/>
            <a:ext cx="6620400" cy="86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	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90" name="Obraz 3" descr=""/>
          <p:cNvPicPr/>
          <p:nvPr/>
        </p:nvPicPr>
        <p:blipFill>
          <a:blip r:embed="rId1"/>
          <a:stretch/>
        </p:blipFill>
        <p:spPr>
          <a:xfrm>
            <a:off x="6404400" y="2586600"/>
            <a:ext cx="2620800" cy="2620800"/>
          </a:xfrm>
          <a:prstGeom prst="rect">
            <a:avLst/>
          </a:prstGeom>
          <a:ln>
            <a:noFill/>
          </a:ln>
        </p:spPr>
      </p:pic>
    </p:spTree>
  </p:cSld>
  <p:transition spd="slow" advTm="2000">
    <p:pull dir="l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14200" y="-315360"/>
            <a:ext cx="8571600" cy="3529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b="1" lang="pl-PL" sz="1200" spc="-1" strike="noStrike">
                <a:solidFill>
                  <a:srgbClr val="ff0000"/>
                </a:solidFill>
                <a:latin typeface="Calibri"/>
                <a:ea typeface="DejaVu Sans"/>
              </a:rPr>
              <a:t> </a:t>
            </a:r>
            <a:endParaRPr b="0" lang="pl-PL" sz="1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                        </a:t>
            </a:r>
            <a:endParaRPr b="0" lang="pl-PL" sz="3200" spc="-1" strike="noStrike">
              <a:latin typeface="Arial"/>
            </a:endParaRPr>
          </a:p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 </a:t>
            </a: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BRAK RUCHU</a:t>
            </a:r>
            <a:endParaRPr b="0" lang="pl-PL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</a:pPr>
            <a:r>
              <a:rPr b="1" lang="pl-PL" sz="1600" spc="-1" strike="noStrike">
                <a:solidFill>
                  <a:srgbClr val="ffff00"/>
                </a:solidFill>
                <a:latin typeface="Calibri"/>
                <a:ea typeface="DejaVu Sans"/>
              </a:rPr>
              <a:t>    </a:t>
            </a:r>
            <a:endParaRPr b="0" lang="pl-PL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b="1" lang="pl-PL" sz="1600" spc="-1" strike="noStrike">
                <a:solidFill>
                  <a:srgbClr val="ffff00"/>
                </a:solidFill>
                <a:latin typeface="Calibri"/>
                <a:ea typeface="DejaVu Sans"/>
              </a:rPr>
              <a:t>   </a:t>
            </a: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Złe nawyki żywieniowe i nieodpowiedni sposób odżywiania to tylko część przyczyn, które odpowiadają za nadwagę u dzieci. Omawiając problem, nie sposób bowiem nie wspomnieć o </a:t>
            </a:r>
            <a:r>
              <a:rPr b="1" lang="pl-PL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braku ruchu</a:t>
            </a: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, który w wielu przypadkach łączy się ze złymi nawykami żywieniowymi. Dzieci uwielbiają spędzać godziny przed ekranem telewizora czy komputera, podjadając wówczas chipsy i słodycze. Zamiast jazdy na rowerze czy deskorolce w wolne popołudnia wybierają mało aktywną rozrywkę, podczas której nie mogą spalać kalorii.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27" name="Obraz 5" descr=""/>
          <p:cNvPicPr/>
          <p:nvPr/>
        </p:nvPicPr>
        <p:blipFill>
          <a:blip r:embed="rId1"/>
          <a:stretch/>
        </p:blipFill>
        <p:spPr>
          <a:xfrm>
            <a:off x="4714920" y="3632760"/>
            <a:ext cx="4070880" cy="3079080"/>
          </a:xfrm>
          <a:prstGeom prst="rect">
            <a:avLst/>
          </a:prstGeom>
          <a:ln>
            <a:noFill/>
          </a:ln>
        </p:spPr>
      </p:pic>
    </p:spTree>
  </p:cSld>
  <p:transition spd="slow" advTm="8000">
    <p:pull dir="d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9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4200" y="428760"/>
            <a:ext cx="8677080" cy="44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Powstawanie otyłości wiąże się ze sposobem żywienia, trybem życia i ograniczeniem aktywności fizycznej.</a:t>
            </a:r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 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Wykazano, że dzieci mające nadwagę w 1 roku życia są obciążone ryzykiem wystąpienia otyłości w wieku 6-8 lat. Zarówno chłopcy, jak i dziewczynki, którzy w wieku 10-13 lat mieli nadwagę, mają kilkakrotnie większe ryzyko wystąpienia otyłości w wieku dojrzałym. Natomiast u chłopców, a szczególnie u dziewcząt wykazujących otyłość w okresie dojrzewania prawdopodobieństwo, że będą wykazywali również otyłość w wieku dorosłym wynosi 70%, czyli 2/3 dziewcząt otyłych w tym okresie życia to kandydatki na osoby otyłe. Badania retrospektywne wykazały także, że ok. 30% osób dorosłych z otyłością wykazywało nadwagę już w okresie dzieciństwa.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 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  <p:pic>
        <p:nvPicPr>
          <p:cNvPr id="129" name="Obraz 5" descr=""/>
          <p:cNvPicPr/>
          <p:nvPr/>
        </p:nvPicPr>
        <p:blipFill>
          <a:blip r:embed="rId1"/>
          <a:stretch/>
        </p:blipFill>
        <p:spPr>
          <a:xfrm>
            <a:off x="0" y="4005000"/>
            <a:ext cx="3804840" cy="285192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3786120" y="4786200"/>
            <a:ext cx="4570920" cy="191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Dlatego otyłość obok cukrzycy </a:t>
            </a:r>
            <a:br/>
            <a:r>
              <a:rPr b="1" lang="pl-PL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i chorób układu krążenia, uważana jest powszechnie za jedną</a:t>
            </a:r>
            <a:br/>
            <a:r>
              <a:rPr b="1" lang="pl-PL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z chorób współczesnej cywilizacji.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afterEffect" fill="hold" presetClass="entr" presetID="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14200" y="142920"/>
            <a:ext cx="8714520" cy="2642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                       </a:t>
            </a: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STAN EMOCJONALNY</a:t>
            </a:r>
            <a:endParaRPr b="0" lang="pl-PL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Nadwaga u dzieci w wieku szkolnym jest spowodowana także problemami emocjonalnymi.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Uczeń, który ma problemy emocjonalne, unika kontaktu z rówieśnikami, zamyka się w domu a wtedy jedzenie staje się doskonałą ucieczką od jego problemów. Otyłość to zamknięte koło - dziecko wstydzi się swojej otyłości,  co powoduje u niego niechęć do wspólnych zabaw z rówieśnikami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i uprawiania sportu . Tak zamyka się to błędne koło, które w znaczny sposób utrudnia rozwiązanie problemu.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32" name="Obraz 7" descr=""/>
          <p:cNvPicPr/>
          <p:nvPr/>
        </p:nvPicPr>
        <p:blipFill>
          <a:blip r:embed="rId1"/>
          <a:stretch/>
        </p:blipFill>
        <p:spPr>
          <a:xfrm>
            <a:off x="2357280" y="3571920"/>
            <a:ext cx="4356720" cy="2901960"/>
          </a:xfrm>
          <a:prstGeom prst="rect">
            <a:avLst/>
          </a:prstGeom>
          <a:ln>
            <a:noFill/>
          </a:ln>
        </p:spPr>
      </p:pic>
    </p:spTree>
  </p:cSld>
  <p:transition spd="slow" advTm="8000">
    <p:pull dir="d"/>
  </p:transition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89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14240" y="428760"/>
            <a:ext cx="7390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43" strike="noStrike">
                <a:solidFill>
                  <a:srgbClr val="ff0000"/>
                </a:solidFill>
                <a:latin typeface="Arial"/>
                <a:ea typeface="DejaVu Sans"/>
              </a:rPr>
              <a:t>NIEBEZPIECZEŃSTWA I KONSKWENCJE DLA ZDROWIA 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43" strike="noStrike">
                <a:solidFill>
                  <a:srgbClr val="ff0000"/>
                </a:solidFill>
                <a:latin typeface="Arial"/>
                <a:ea typeface="DejaVu Sans"/>
              </a:rPr>
              <a:t>PSYCHICZNEGO I FIZYCZNEGO: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00040" y="2133000"/>
            <a:ext cx="8285760" cy="46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pl-PL" sz="16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Nadwaga i otyłość u dzieci wywierają negatywny wpływ na ich samopoczucie. Dzieci otyłe są często dyskryminowane i krytykowane – i to nie tylko przez swoich kolegów oraz koleżanki, ale także przez dorosłych. Znacznej otyłości często towarzyszą stany depresyjne oraz niska samoocena. Takie zaburzenia psychologiczne mogą mieć trwały charakter. </a:t>
            </a:r>
            <a:endParaRPr b="0" lang="pl-PL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  </a:t>
            </a: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Ponadto u dzieci i młodych dorosłych z otyłością stwierdza się częstsze niż u ich zdrowych rówieśników występowanie poważnych problemów fizjologicznych. Do typowych zaburzeń należą: zbyt szybkie tempo wzrastania i dojrzewania, wysoki poziom cholesterolu, cukrzyca, stłuszczenie wątroby i kamica żółciowa. Rzadziej występujące powikłania to nadciśnienie, guzy mózgu, bezdechy w czasie snu, powikłania ortopedyczne oraz niektóre choroby jajników</a:t>
            </a:r>
            <a:endParaRPr b="0" lang="pl-PL" sz="20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ffff00"/>
              </a:buClr>
              <a:buFont typeface="Arial"/>
              <a:buChar char="•"/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  </a:t>
            </a: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Dziecko z nadwagą prawdopodobnie będzie miało problemy z otyłością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w wieku dorosłym. </a:t>
            </a:r>
            <a:endParaRPr b="0" lang="pl-PL" sz="2000" spc="-1" strike="noStrike">
              <a:latin typeface="Arial"/>
            </a:endParaRPr>
          </a:p>
        </p:txBody>
      </p:sp>
    </p:spTree>
  </p:cSld>
  <p:transition spd="slow" advTm="27000">
    <p:fade/>
  </p:transition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/>
          <p:cNvGrpSpPr/>
          <p:nvPr/>
        </p:nvGrpSpPr>
        <p:grpSpPr>
          <a:xfrm>
            <a:off x="1216800" y="2520"/>
            <a:ext cx="6852240" cy="6851880"/>
            <a:chOff x="1216800" y="2520"/>
            <a:chExt cx="6852240" cy="6851880"/>
          </a:xfrm>
        </p:grpSpPr>
        <p:sp>
          <p:nvSpPr>
            <p:cNvPr id="136" name="CustomShape 2"/>
            <p:cNvSpPr/>
            <p:nvPr/>
          </p:nvSpPr>
          <p:spPr>
            <a:xfrm>
              <a:off x="2969280" y="1754640"/>
              <a:ext cx="3347640" cy="334764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25560" rIns="25560" tIns="25560" bIns="2556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pl-PL" sz="20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NADWAGA</a:t>
              </a:r>
              <a:endParaRPr b="0" lang="pl-PL" sz="2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pl-PL" sz="20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OTYŁOŚĆ</a:t>
              </a:r>
              <a:endParaRPr b="0" lang="pl-PL" sz="2000" spc="-1" strike="noStrike">
                <a:latin typeface="Arial"/>
              </a:endParaRPr>
            </a:p>
          </p:txBody>
        </p:sp>
        <p:sp>
          <p:nvSpPr>
            <p:cNvPr id="137" name="CustomShape 3"/>
            <p:cNvSpPr/>
            <p:nvPr/>
          </p:nvSpPr>
          <p:spPr>
            <a:xfrm>
              <a:off x="3806280" y="252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2"/>
                <a:satOff val="2548"/>
                <a:lumOff val="608"/>
                <a:alphaOff val="2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UPOŚLEDZONA TOLERANCJA GLUKOZY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38" name="CustomShape 4"/>
            <p:cNvSpPr/>
            <p:nvPr/>
          </p:nvSpPr>
          <p:spPr>
            <a:xfrm>
              <a:off x="5100840" y="34920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4"/>
                <a:satOff val="5097"/>
                <a:lumOff val="1216"/>
                <a:alphaOff val="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ZABURZENIA ODDECHOWE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39" name="CustomShape 5"/>
            <p:cNvSpPr/>
            <p:nvPr/>
          </p:nvSpPr>
          <p:spPr>
            <a:xfrm>
              <a:off x="6048720" y="129708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5"/>
                <a:satOff val="7645"/>
                <a:lumOff val="1824"/>
                <a:alphaOff val="7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CHOROBA WIEŃCOWA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0" name="CustomShape 6"/>
            <p:cNvSpPr/>
            <p:nvPr/>
          </p:nvSpPr>
          <p:spPr>
            <a:xfrm>
              <a:off x="6395760" y="259200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7"/>
                <a:satOff val="10194"/>
                <a:lumOff val="2432"/>
                <a:alphaOff val="1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UDAR MÓZGU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1" name="CustomShape 7"/>
            <p:cNvSpPr/>
            <p:nvPr/>
          </p:nvSpPr>
          <p:spPr>
            <a:xfrm>
              <a:off x="6048720" y="388656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9"/>
                <a:satOff val="12742"/>
                <a:lumOff val="3040"/>
                <a:alphaOff val="12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CHOROBY NOWOTWOROWE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2" name="CustomShape 8"/>
            <p:cNvSpPr/>
            <p:nvPr/>
          </p:nvSpPr>
          <p:spPr>
            <a:xfrm>
              <a:off x="5100840" y="483444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1"/>
                <a:satOff val="15291"/>
                <a:lumOff val="3648"/>
                <a:alphaOff val="1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CHOROBA ZWYRODNIE-NIOWA STAWÓW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3" name="CustomShape 9"/>
            <p:cNvSpPr/>
            <p:nvPr/>
          </p:nvSpPr>
          <p:spPr>
            <a:xfrm>
              <a:off x="3806280" y="518112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2"/>
                <a:satOff val="17839"/>
                <a:lumOff val="4256"/>
                <a:alphaOff val="17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NIEWYDOLNOŚĆ SERCA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4" name="CustomShape 10"/>
            <p:cNvSpPr/>
            <p:nvPr/>
          </p:nvSpPr>
          <p:spPr>
            <a:xfrm>
              <a:off x="2511720" y="483444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4"/>
                <a:satOff val="20388"/>
                <a:lumOff val="4864"/>
                <a:alphaOff val="2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ZABURZENIA NASTROJU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5" name="CustomShape 11"/>
            <p:cNvSpPr/>
            <p:nvPr/>
          </p:nvSpPr>
          <p:spPr>
            <a:xfrm>
              <a:off x="1563840" y="388656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6"/>
                <a:satOff val="22936"/>
                <a:lumOff val="5472"/>
                <a:alphaOff val="22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KAMICA ŻÓŁCIOWA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6" name="CustomShape 12"/>
            <p:cNvSpPr/>
            <p:nvPr/>
          </p:nvSpPr>
          <p:spPr>
            <a:xfrm>
              <a:off x="1216800" y="259200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8"/>
                <a:satOff val="25485"/>
                <a:lumOff val="6080"/>
                <a:alphaOff val="25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HIPERLIPIDEMIA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7" name="CustomShape 13"/>
            <p:cNvSpPr/>
            <p:nvPr/>
          </p:nvSpPr>
          <p:spPr>
            <a:xfrm>
              <a:off x="1563840" y="129708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19"/>
                <a:satOff val="28034"/>
                <a:lumOff val="6688"/>
                <a:alphaOff val="275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NADCIŚNIENIE TĘTNICZE</a:t>
              </a:r>
              <a:endParaRPr b="0" lang="pl-PL" sz="1200" spc="-1" strike="noStrike">
                <a:latin typeface="Arial"/>
              </a:endParaRPr>
            </a:p>
          </p:txBody>
        </p:sp>
        <p:sp>
          <p:nvSpPr>
            <p:cNvPr id="148" name="CustomShape 14"/>
            <p:cNvSpPr/>
            <p:nvPr/>
          </p:nvSpPr>
          <p:spPr>
            <a:xfrm>
              <a:off x="2511720" y="349200"/>
              <a:ext cx="1673280" cy="1673280"/>
            </a:xfrm>
            <a:prstGeom prst="ellipse">
              <a:avLst/>
            </a:prstGeom>
            <a:solidFill>
              <a:schemeClr val="accent1">
                <a:shade val="80000"/>
                <a:alpha val="50000"/>
                <a:hueOff val="21"/>
                <a:satOff val="30582"/>
                <a:lumOff val="7296"/>
                <a:alphaOff val="30000"/>
              </a:schemeClr>
            </a:solidFill>
            <a:ln>
              <a:noFill/>
            </a:ln>
            <a:effectLst>
              <a:outerShdw blurRad="38100" dir="5400000" dist="25400" rotWithShape="0">
                <a:srgbClr val="000000">
                  <a:alpha val="35000"/>
                </a:srgbClr>
              </a:outerShdw>
            </a:effectLst>
            <a:scene3d>
              <a:camera fov="0" prst="isometricTopDown">
                <a:rot lat="0" lon="0" rev="0"/>
              </a:camera>
              <a:lightRig dir="t" rig="balanced">
                <a:rot lat="0" lon="0" rev="13800000"/>
              </a:lightRig>
            </a:scene3d>
            <a:sp3d extrusionH="12700" prstMaterial="plastic">
              <a:bevelT prst="softRound" w="38100" h="25400"/>
              <a:contourClr>
                <a:schemeClr val="accent1"/>
              </a:contourClr>
            </a:sp3d>
          </p:spPr>
          <p:style>
            <a:lnRef idx="0"/>
            <a:fillRef idx="0"/>
            <a:effectRef idx="3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pl-PL" sz="1200" spc="-1" strike="noStrike">
                  <a:solidFill>
                    <a:srgbClr val="ffff00"/>
                  </a:solidFill>
                  <a:latin typeface="Calibri"/>
                  <a:ea typeface="DejaVu Sans"/>
                </a:rPr>
                <a:t>CUKRZYCA TYPU 2</a:t>
              </a:r>
              <a:endParaRPr b="0" lang="pl-PL" sz="1200" spc="-1" strike="noStrike">
                <a:latin typeface="Arial"/>
              </a:endParaRPr>
            </a:p>
          </p:txBody>
        </p:sp>
      </p:grpSp>
      <p:grpSp>
        <p:nvGrpSpPr>
          <p:cNvPr id="149" name="Group 1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ransition spd="slow" advTm="10000">
    <p:fad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2857320" y="714240"/>
            <a:ext cx="5532840" cy="6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43" strike="noStrike">
                <a:solidFill>
                  <a:srgbClr val="d1ff45"/>
                </a:solidFill>
                <a:latin typeface="Arial"/>
                <a:ea typeface="DejaVu Sans"/>
              </a:rPr>
              <a:t>PODSUMOWNIE: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151" name="Obraz 5" descr=""/>
          <p:cNvPicPr/>
          <p:nvPr/>
        </p:nvPicPr>
        <p:blipFill>
          <a:blip r:embed="rId1"/>
          <a:stretch/>
        </p:blipFill>
        <p:spPr>
          <a:xfrm>
            <a:off x="0" y="360"/>
            <a:ext cx="4070880" cy="685692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1835640" y="1989000"/>
            <a:ext cx="702144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Istnieje pilna potrzeba edukacji zdrowotnej dzieci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i młodzieży, gdyż prawie 1/3 populacji młodzieży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z nadmierną masą ciała ma cechy zespołu metabolicznego.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Zarówno rodzice, szkoła jak i lekarze, powinni uświadamiać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dzieciom  i pacjentom konieczność stosowania prawidłowej, zbilansowanej diety, unikania sytuacji sprzyjających tyciu, jak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i propagowania aktywnego trybu życia. 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Adresatem tych zaleceń powinny być nie tylko osoby otyłe, ale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i szczupłe, ponieważ prawidłowa masa ciała w czasie dzieciństwa, dojrzewania i młodości wcale nie chroni przed rozwojem nadwagi w późniejszym okresie.</a:t>
            </a:r>
            <a:endParaRPr b="0" lang="pl-PL" sz="2000" spc="-1" strike="noStrike">
              <a:latin typeface="Arial"/>
            </a:endParaRPr>
          </a:p>
        </p:txBody>
      </p:sp>
    </p:spTree>
  </p:cSld>
  <p:transition spd="slow" advTm="18000">
    <p:push dir="l"/>
  </p:transition>
  <p:timing>
    <p:tnLst>
      <p:par>
        <p:cTn id="124" dur="indefinite" restart="never" nodeType="tmRoot">
          <p:childTnLst>
            <p:seq>
              <p:cTn id="1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866520" y="1447920"/>
            <a:ext cx="6620400" cy="33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1023480" y="5120280"/>
            <a:ext cx="6620400" cy="14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Przygotowała: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Pielęgniarka szkolna dorota skalska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l-PL" sz="2000" spc="-1" strike="noStrike" cap="all">
                <a:solidFill>
                  <a:srgbClr val="8ad0d6"/>
                </a:solidFill>
                <a:latin typeface="Century Gothic"/>
              </a:rPr>
              <a:t>Dla szkoły podstawowej nr 2 w sianowie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48855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14200" y="214200"/>
            <a:ext cx="6733080" cy="618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ea6312"/>
                </a:solidFill>
                <a:latin typeface="Calibri"/>
                <a:ea typeface="DejaVu Sans"/>
              </a:rPr>
              <a:t>OTYŁOŚĆ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Charakteryzuje ją patologiczne zwiększanie się ilości tkanki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tłuszczowej w organizmie, zlokalizowanej głównie w tkance podskórnej i w okolicach pasa biodrowego, klatki piersiowej, brzucha, kończyn dolnych i górnych, jak również w innych częściach ciała, a także wokół narządów wewnętrznych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jamy brzusznej.  Wraz z odkładaniem się nadmiaru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 tkanki tłuszczowej   zwiększa się masa ciała. 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 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ea6312"/>
                </a:solidFill>
                <a:latin typeface="Calibri"/>
                <a:ea typeface="DejaVu Sans"/>
              </a:rPr>
              <a:t>NADWAGA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Za nadwagę przyjmuje się wielkość masy ciała u badanej osoby wynoszącą od 10 do 20% ponad wartość średnią rówieśników, uwzględniając obecną wysokość ciała i płeć; masę ciała wynoszącą ponad 20% średniej wartości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określa się jako otyłość, natomiast masę ciała 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wynoszącą do 10% powyżej średniej przyjmuje się za odchylenie mieszczące się  w granicach normy fizjologicznej.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  <p:pic>
        <p:nvPicPr>
          <p:cNvPr id="92" name="Obraz 17" descr=""/>
          <p:cNvPicPr/>
          <p:nvPr/>
        </p:nvPicPr>
        <p:blipFill>
          <a:blip r:embed="rId1"/>
          <a:stretch/>
        </p:blipFill>
        <p:spPr>
          <a:xfrm>
            <a:off x="7286760" y="2071800"/>
            <a:ext cx="1089360" cy="374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14240" y="428760"/>
            <a:ext cx="7390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914400" y="304920"/>
            <a:ext cx="7390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3600" spc="43" strike="noStrike">
                <a:solidFill>
                  <a:srgbClr val="ffc000"/>
                </a:solidFill>
                <a:latin typeface="Arial Black"/>
                <a:ea typeface="DejaVu Sans"/>
              </a:rPr>
              <a:t>Ile powinno się ważyć ?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95" name="Obraz 12" descr=""/>
          <p:cNvPicPr/>
          <p:nvPr/>
        </p:nvPicPr>
        <p:blipFill>
          <a:blip r:embed="rId1"/>
          <a:stretch/>
        </p:blipFill>
        <p:spPr>
          <a:xfrm>
            <a:off x="-396720" y="2493000"/>
            <a:ext cx="3395880" cy="3395880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2627640" y="4221000"/>
            <a:ext cx="5713920" cy="2142000"/>
          </a:xfrm>
          <a:prstGeom prst="wedgeEllipseCallout">
            <a:avLst>
              <a:gd name="adj1" fmla="val -62736"/>
              <a:gd name="adj2" fmla="val -87915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Obraz 16" descr=""/>
          <p:cNvPicPr/>
          <p:nvPr/>
        </p:nvPicPr>
        <p:blipFill>
          <a:blip r:embed="rId2"/>
          <a:stretch/>
        </p:blipFill>
        <p:spPr>
          <a:xfrm>
            <a:off x="3420000" y="4725000"/>
            <a:ext cx="4479840" cy="1178640"/>
          </a:xfrm>
          <a:prstGeom prst="rect">
            <a:avLst/>
          </a:prstGeom>
          <a:ln>
            <a:noFill/>
          </a:ln>
        </p:spPr>
      </p:pic>
      <p:sp>
        <p:nvSpPr>
          <p:cNvPr id="98" name="CustomShape 4"/>
          <p:cNvSpPr/>
          <p:nvPr/>
        </p:nvSpPr>
        <p:spPr>
          <a:xfrm>
            <a:off x="2915640" y="1500120"/>
            <a:ext cx="5798520" cy="34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Prawidłowe proporcje masy ciała do wzrostu w zależności od wieku i płci są względnie stałe i opracowano wiele wzorów i tabel umożliwiających ocenę własnych "wymiarów".</a:t>
            </a:r>
            <a:br/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Jednym ze sposobów sprawdzenia prawidłowej wagi jest wskaźnik BMI (Body Mass Index)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Jednakże nadwagę u dzieci diagnozuje się raczej przy użyciu siatek centylowych, a rzadziej wykorzystując wskaźnik BMI, jak ma to miejsce w przypadku dorosłych.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85840" y="142920"/>
            <a:ext cx="8214120" cy="636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ffc000"/>
                </a:solidFill>
                <a:latin typeface="Calibri"/>
                <a:ea typeface="DejaVu Sans"/>
              </a:rPr>
              <a:t>BMI dla dzieci od 2 – 18 lat – wytyczne WHO                                  i siatki centylowe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2000" spc="-1" strike="noStrike">
                <a:solidFill>
                  <a:srgbClr val="ffff00"/>
                </a:solidFill>
                <a:latin typeface="Calibri"/>
                <a:ea typeface="DejaVu Sans"/>
              </a:rPr>
              <a:t>Wytyczne WHO, Royal College of Pediatrics oraz Centre of Disease Control and Prevention wraz ze szczegółowymi wykresami BMI dla dzieci z podziałem na chłopców i dziewczynki.</a:t>
            </a:r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Jedyne co trzeba wiedzieć to wzrost i waga dziecka.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BMI nie liczy się dla dzieci poniżej 2 roku życia, wyniki jakie się uzyskuje są bardzo niedokładne.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Wyniki BMI uzyskane po obliczeniu nie mogą służyć do interpretacji wagi według tabel dla dorosłych!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Fakt ten spowodowany jest dwoma czynnikami: zawartość „naturalnej” tkanki tłuszczowej zmienia się wraz z wiekiem, szczególnie zaś w latach rozwoju i dojrzewania zawartość tłuszczu w organizmie jest inna dla dziewczynek i chłopców.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</p:txBody>
      </p:sp>
    </p:spTree>
  </p:cSld>
  <p:transition spd="slow" advTm="12000">
    <p:wipe dir="d"/>
  </p:transition>
  <p:timing>
    <p:tnLst>
      <p:par>
        <p:cTn id="18" dur="indefinite" restart="never" nodeType="tmRoot">
          <p:childTnLst>
            <p:seq>
              <p:cTn id="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043640" y="404640"/>
            <a:ext cx="7487640" cy="48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00"/>
                </a:solidFill>
                <a:latin typeface="Arial"/>
                <a:ea typeface="DejaVu Sans"/>
              </a:rPr>
              <a:t>U dzieci w 95% występuje otyłość prosta. Jest to otyłość bez zaburzeń hormonalnych, a jej występowanie wiąże się ze sposobem żywienia (dieta bogatoenergetyczna), trybem życia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Arial"/>
                <a:ea typeface="DejaVu Sans"/>
              </a:rPr>
              <a:t>i ograniczeniem aktywności ruchowej.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51640" y="2205000"/>
            <a:ext cx="864000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ffff00"/>
                </a:solidFill>
                <a:latin typeface="Arial"/>
                <a:ea typeface="DejaVu Sans"/>
              </a:rPr>
              <a:t>Ogólnie przyjmuje się, że otyłość i nadwaga powstają na skutek zachwiania równowagi między dowozem energii zawartej w pożywieniu a wielkością i tempem jej zużycia podczas wysiłku fizycznego, pracy mięśniowej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Arial"/>
                <a:ea typeface="DejaVu Sans"/>
              </a:rPr>
              <a:t>i aktywności ruchowej.</a:t>
            </a:r>
            <a:endParaRPr b="0" lang="pl-PL" sz="2400" spc="-1" strike="noStrike"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195720" y="304560"/>
            <a:ext cx="2757240" cy="6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ffc000"/>
                </a:solidFill>
                <a:latin typeface="Calibri"/>
                <a:ea typeface="DejaVu Sans"/>
              </a:rPr>
              <a:t>TYPY OTYŁOŚCI</a:t>
            </a:r>
            <a:endParaRPr b="0" lang="pl-PL" sz="3200" spc="-1" strike="noStrike">
              <a:latin typeface="Arial"/>
            </a:endParaRPr>
          </a:p>
        </p:txBody>
      </p:sp>
      <p:grpSp>
        <p:nvGrpSpPr>
          <p:cNvPr id="103" name="Group 2"/>
          <p:cNvGrpSpPr/>
          <p:nvPr/>
        </p:nvGrpSpPr>
        <p:grpSpPr>
          <a:xfrm>
            <a:off x="307800" y="1369440"/>
            <a:ext cx="7977960" cy="5014800"/>
            <a:chOff x="307800" y="1369440"/>
            <a:chExt cx="7977960" cy="5014800"/>
          </a:xfrm>
        </p:grpSpPr>
        <p:sp>
          <p:nvSpPr>
            <p:cNvPr id="104" name="CustomShape 3"/>
            <p:cNvSpPr/>
            <p:nvPr/>
          </p:nvSpPr>
          <p:spPr>
            <a:xfrm>
              <a:off x="2157120" y="4526640"/>
              <a:ext cx="90360" cy="582840"/>
            </a:xfrm>
            <a:custGeom>
              <a:avLst/>
              <a:gdLst/>
              <a:ahLst/>
              <a:rect l="l" t="t" r="r" b="b"/>
              <a:pathLst>
                <a:path w="0" h="583792">
                  <a:moveTo>
                    <a:pt x="45720" y="0"/>
                  </a:moveTo>
                  <a:lnTo>
                    <a:pt x="45720" y="583792"/>
                  </a:lnTo>
                </a:path>
              </a:pathLst>
            </a:custGeom>
            <a:noFill/>
            <a:ln>
              <a:solidFill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dir="t" rig="threePt"/>
            </a:scene3d>
            <a:sp3d z="-227350" prstMaterial="matte"/>
          </p:spPr>
          <p:style>
            <a:lnRef idx="2"/>
            <a:fillRef idx="0"/>
            <a:effectRef idx="0"/>
            <a:fontRef idx="minor"/>
          </p:style>
        </p:sp>
        <p:sp>
          <p:nvSpPr>
            <p:cNvPr id="105" name="CustomShape 4"/>
            <p:cNvSpPr/>
            <p:nvPr/>
          </p:nvSpPr>
          <p:spPr>
            <a:xfrm>
              <a:off x="2202840" y="2668320"/>
              <a:ext cx="2105280" cy="582840"/>
            </a:xfrm>
            <a:custGeom>
              <a:avLst/>
              <a:gdLst/>
              <a:ahLst/>
              <a:rect l="l" t="t" r="r" b="b"/>
              <a:pathLst>
                <a:path w="2106212" h="583792">
                  <a:moveTo>
                    <a:pt x="2106212" y="0"/>
                  </a:moveTo>
                  <a:lnTo>
                    <a:pt x="2106212" y="397837"/>
                  </a:lnTo>
                  <a:lnTo>
                    <a:pt x="0" y="397837"/>
                  </a:lnTo>
                  <a:lnTo>
                    <a:pt x="0" y="583792"/>
                  </a:lnTo>
                </a:path>
              </a:pathLst>
            </a:custGeom>
            <a:noFill/>
            <a:ln>
              <a:solidFill>
                <a:schemeClr val="accent5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dir="t" rig="threePt"/>
            </a:scene3d>
            <a:sp3d z="-227350" prstMaterial="matte"/>
          </p:spPr>
          <p:style>
            <a:lnRef idx="2"/>
            <a:fillRef idx="0"/>
            <a:effectRef idx="0"/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6369480" y="4526640"/>
              <a:ext cx="90360" cy="582840"/>
            </a:xfrm>
            <a:custGeom>
              <a:avLst/>
              <a:gdLst/>
              <a:ahLst/>
              <a:rect l="l" t="t" r="r" b="b"/>
              <a:pathLst>
                <a:path w="0" h="583792">
                  <a:moveTo>
                    <a:pt x="45720" y="0"/>
                  </a:moveTo>
                  <a:lnTo>
                    <a:pt x="45720" y="583792"/>
                  </a:lnTo>
                </a:path>
              </a:pathLst>
            </a:custGeom>
            <a:noFill/>
            <a:ln>
              <a:solidFill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dir="t" rig="threePt"/>
            </a:scene3d>
            <a:sp3d z="-227350" prstMaterial="matte"/>
          </p:spPr>
          <p:style>
            <a:lnRef idx="2"/>
            <a:fillRef idx="0"/>
            <a:effectRef idx="0"/>
            <a:fontRef idx="minor"/>
          </p:style>
        </p:sp>
        <p:sp>
          <p:nvSpPr>
            <p:cNvPr id="107" name="CustomShape 6"/>
            <p:cNvSpPr/>
            <p:nvPr/>
          </p:nvSpPr>
          <p:spPr>
            <a:xfrm>
              <a:off x="4309200" y="2668320"/>
              <a:ext cx="2105280" cy="582840"/>
            </a:xfrm>
            <a:custGeom>
              <a:avLst/>
              <a:gdLst/>
              <a:ahLst/>
              <a:rect l="l" t="t" r="r" b="b"/>
              <a:pathLst>
                <a:path w="2106212" h="583792">
                  <a:moveTo>
                    <a:pt x="0" y="0"/>
                  </a:moveTo>
                  <a:lnTo>
                    <a:pt x="0" y="397837"/>
                  </a:lnTo>
                  <a:lnTo>
                    <a:pt x="2106212" y="397837"/>
                  </a:lnTo>
                  <a:lnTo>
                    <a:pt x="2106212" y="583792"/>
                  </a:lnTo>
                </a:path>
              </a:pathLst>
            </a:custGeom>
            <a:noFill/>
            <a:ln>
              <a:solidFill>
                <a:schemeClr val="accent5">
                  <a:shade val="60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dir="t" rig="threePt"/>
            </a:scene3d>
            <a:sp3d z="-227350" prstMaterial="matte"/>
          </p:spPr>
          <p:style>
            <a:lnRef idx="2"/>
            <a:fillRef idx="0"/>
            <a:effectRef idx="0"/>
            <a:fontRef idx="minor"/>
          </p:style>
        </p:sp>
        <p:sp>
          <p:nvSpPr>
            <p:cNvPr id="108" name="CustomShape 7"/>
            <p:cNvSpPr/>
            <p:nvPr/>
          </p:nvSpPr>
          <p:spPr>
            <a:xfrm>
              <a:off x="3305520" y="1393560"/>
              <a:ext cx="2006280" cy="1273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dir="t" rig="threePt"/>
            </a:scene3d>
            <a:sp3d extrusionH="152250" prstMaterial="matte">
              <a:bevelT prst="coolSlant" w="165100"/>
            </a:sp3d>
          </p:spPr>
          <p:style>
            <a:lnRef idx="0"/>
            <a:fillRef idx="0"/>
            <a:effectRef idx="2"/>
            <a:fontRef idx="minor"/>
          </p:style>
        </p:sp>
        <p:sp>
          <p:nvSpPr>
            <p:cNvPr id="109" name="CustomShape 8"/>
            <p:cNvSpPr/>
            <p:nvPr/>
          </p:nvSpPr>
          <p:spPr>
            <a:xfrm>
              <a:off x="3216240" y="1369440"/>
              <a:ext cx="2229120" cy="14857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pl-PL" sz="20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OTYŁOŚĆ</a:t>
              </a:r>
              <a:endParaRPr b="0" lang="pl-PL" sz="2000" spc="-1" strike="noStrike">
                <a:latin typeface="Arial"/>
              </a:endParaRPr>
            </a:p>
          </p:txBody>
        </p:sp>
        <p:sp>
          <p:nvSpPr>
            <p:cNvPr id="110" name="CustomShape 9"/>
            <p:cNvSpPr/>
            <p:nvPr/>
          </p:nvSpPr>
          <p:spPr>
            <a:xfrm>
              <a:off x="5464800" y="3251880"/>
              <a:ext cx="1953000" cy="1273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dir="t" rig="threePt"/>
            </a:scene3d>
            <a:sp3d extrusionH="152250" prstMaterial="matte">
              <a:bevelT prst="coolSlant" w="165100"/>
            </a:sp3d>
          </p:spPr>
          <p:style>
            <a:lnRef idx="0"/>
            <a:fillRef idx="0"/>
            <a:effectRef idx="2"/>
            <a:fontRef idx="minor"/>
          </p:style>
        </p:sp>
        <p:sp>
          <p:nvSpPr>
            <p:cNvPr id="111" name="CustomShape 10"/>
            <p:cNvSpPr/>
            <p:nvPr/>
          </p:nvSpPr>
          <p:spPr>
            <a:xfrm>
              <a:off x="5465160" y="3219840"/>
              <a:ext cx="2006280" cy="12736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pl-PL" sz="20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PROSTA</a:t>
              </a:r>
              <a:endParaRPr b="0" lang="pl-PL" sz="2000" spc="-1" strike="noStrike">
                <a:latin typeface="Arial"/>
              </a:endParaRPr>
            </a:p>
          </p:txBody>
        </p:sp>
        <p:sp>
          <p:nvSpPr>
            <p:cNvPr id="112" name="CustomShape 11"/>
            <p:cNvSpPr/>
            <p:nvPr/>
          </p:nvSpPr>
          <p:spPr>
            <a:xfrm>
              <a:off x="4574880" y="5109840"/>
              <a:ext cx="3710520" cy="1274400"/>
            </a:xfrm>
            <a:prstGeom prst="roundRect">
              <a:avLst>
                <a:gd name="adj" fmla="val 30728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dir="t" rig="threePt"/>
            </a:scene3d>
            <a:sp3d extrusionH="152250" prstMaterial="matte">
              <a:bevelT prst="coolSlant" w="165100"/>
            </a:sp3d>
          </p:spPr>
          <p:style>
            <a:lnRef idx="0"/>
            <a:fillRef idx="0"/>
            <a:effectRef idx="2"/>
            <a:fontRef idx="minor"/>
          </p:style>
        </p:sp>
        <p:sp>
          <p:nvSpPr>
            <p:cNvPr id="113" name="CustomShape 12"/>
            <p:cNvSpPr/>
            <p:nvPr/>
          </p:nvSpPr>
          <p:spPr>
            <a:xfrm>
              <a:off x="4575240" y="5045760"/>
              <a:ext cx="3710520" cy="1337760"/>
            </a:xfrm>
            <a:prstGeom prst="roundRect">
              <a:avLst>
                <a:gd name="adj" fmla="val 11231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pl-PL" sz="18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POWSTAJE NA SKUTEK DYSPROPORCJI POMIĘDZY WYDATKOWANIEM A  DOSTARCZANIEM ENERGII</a:t>
              </a:r>
              <a:endParaRPr b="0" lang="pl-PL" sz="1800" spc="-1" strike="noStrike">
                <a:latin typeface="Arial"/>
              </a:endParaRPr>
            </a:p>
          </p:txBody>
        </p:sp>
        <p:sp>
          <p:nvSpPr>
            <p:cNvPr id="114" name="CustomShape 13"/>
            <p:cNvSpPr/>
            <p:nvPr/>
          </p:nvSpPr>
          <p:spPr>
            <a:xfrm>
              <a:off x="1258200" y="3391920"/>
              <a:ext cx="2006280" cy="1273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dir="t" rig="threePt"/>
            </a:scene3d>
            <a:sp3d extrusionH="152250" prstMaterial="matte">
              <a:bevelT prst="coolSlant" w="165100"/>
            </a:sp3d>
          </p:spPr>
          <p:style>
            <a:lnRef idx="0"/>
            <a:fillRef idx="0"/>
            <a:effectRef idx="2"/>
            <a:fontRef idx="minor"/>
          </p:style>
        </p:sp>
        <p:sp>
          <p:nvSpPr>
            <p:cNvPr id="115" name="CustomShape 14"/>
            <p:cNvSpPr/>
            <p:nvPr/>
          </p:nvSpPr>
          <p:spPr>
            <a:xfrm>
              <a:off x="1244880" y="3391920"/>
              <a:ext cx="2006280" cy="12736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pl-PL" sz="20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WTÓRNA</a:t>
              </a:r>
              <a:endParaRPr b="0" lang="pl-PL" sz="2000" spc="-1" strike="noStrike">
                <a:latin typeface="Arial"/>
              </a:endParaRPr>
            </a:p>
          </p:txBody>
        </p:sp>
        <p:sp>
          <p:nvSpPr>
            <p:cNvPr id="116" name="CustomShape 15"/>
            <p:cNvSpPr/>
            <p:nvPr/>
          </p:nvSpPr>
          <p:spPr>
            <a:xfrm>
              <a:off x="307800" y="5110560"/>
              <a:ext cx="3789360" cy="127368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>
              <a:outerShdw blurRad="38100" dir="5400000" dist="3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dir="t" rig="threePt"/>
            </a:scene3d>
            <a:sp3d extrusionH="152250" prstMaterial="matte">
              <a:bevelT prst="coolSlant" w="165100"/>
            </a:sp3d>
          </p:spPr>
          <p:style>
            <a:lnRef idx="0"/>
            <a:fillRef idx="0"/>
            <a:effectRef idx="2"/>
            <a:fontRef idx="minor"/>
          </p:style>
        </p:sp>
        <p:sp>
          <p:nvSpPr>
            <p:cNvPr id="117" name="CustomShape 16"/>
            <p:cNvSpPr/>
            <p:nvPr/>
          </p:nvSpPr>
          <p:spPr>
            <a:xfrm>
              <a:off x="307800" y="5110560"/>
              <a:ext cx="3789360" cy="12736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0"/>
            <a:fillRef idx="0"/>
            <a:effectRef idx="0"/>
            <a:fontRef idx="minor"/>
          </p:style>
          <p:txBody>
            <a:bodyPr lIns="68760" rIns="68760" tIns="68760" bIns="68760" anchor="ctr"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b="1" lang="pl-PL" sz="1800" spc="-1" strike="noStrike">
                  <a:solidFill>
                    <a:srgbClr val="333333"/>
                  </a:solidFill>
                  <a:latin typeface="Calibri"/>
                  <a:ea typeface="DejaVu Sans"/>
                </a:rPr>
                <a:t>JEST NASTĘPSTWEM CHORÓB, KTÓRE POWODÓJĄ ZABURZENIE RÓWNOWAGI WYDATKOWANIA I DOSTARCZANIA ENERGII</a:t>
              </a:r>
              <a:endParaRPr b="0" lang="pl-PL" sz="1800" spc="-1" strike="noStrike">
                <a:latin typeface="Arial"/>
              </a:endParaRPr>
            </a:p>
          </p:txBody>
        </p:sp>
      </p:grpSp>
      <p:grpSp>
        <p:nvGrpSpPr>
          <p:cNvPr id="118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ransition spd="slow" advTm="7000">
    <p:push dir="u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428760"/>
            <a:ext cx="7390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43" strike="noStrike">
                <a:solidFill>
                  <a:srgbClr val="d1ff45"/>
                </a:solidFill>
                <a:latin typeface="Arial"/>
                <a:ea typeface="DejaVu Sans"/>
              </a:rPr>
              <a:t>CZYNNIKI WPŁYWAJĄCE NA OTYŁOŚĆ I NADWAGĘ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400" spc="43" strike="noStrike">
                <a:solidFill>
                  <a:srgbClr val="d1ff45"/>
                </a:solidFill>
                <a:latin typeface="Arial"/>
                <a:ea typeface="DejaVu Sans"/>
              </a:rPr>
              <a:t>U DZIECI I MŁODZIEŻY: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28760" y="1772640"/>
            <a:ext cx="8214120" cy="304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Nadwaga u dzieci w wieku szkolnym jest efektem kilku czynników, które często występują w połączeniu i wówczas trudniej jest sobie z nimi radzić. Przede wszystkim za nadwagę u dzieci odpowiadają zbyt duże ilości kalorii dostarczane młodemu organizmowi, które przewyższają jego potrzeby energetyczne. Nadwyżka kaloryczna powoduje, że młody organizm nie jest w stanie przetworzyć wszystkich kalorii w energię i odkłada je w postaci tkanki tłuszczowej.</a:t>
            </a:r>
            <a:br/>
            <a:br/>
            <a:endParaRPr b="0" lang="pl-PL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000" spc="-1" strike="noStrike">
              <a:latin typeface="Arial"/>
            </a:endParaRPr>
          </a:p>
        </p:txBody>
      </p:sp>
      <p:pic>
        <p:nvPicPr>
          <p:cNvPr id="121" name="Obraz 7" descr=""/>
          <p:cNvPicPr/>
          <p:nvPr/>
        </p:nvPicPr>
        <p:blipFill>
          <a:blip r:embed="rId1"/>
          <a:stretch/>
        </p:blipFill>
        <p:spPr>
          <a:xfrm>
            <a:off x="-180360" y="3645000"/>
            <a:ext cx="7684920" cy="3211920"/>
          </a:xfrm>
          <a:prstGeom prst="rect">
            <a:avLst/>
          </a:prstGeom>
          <a:ln>
            <a:noFill/>
          </a:ln>
        </p:spPr>
      </p:pic>
    </p:spTree>
  </p:cSld>
  <p:transition spd="slow" advTm="6000">
    <p:push dir="u"/>
  </p:transition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fill="hold" presetClass="entr" presetID="1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4200" y="142920"/>
            <a:ext cx="8714520" cy="414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 algn="ctr">
              <a:lnSpc>
                <a:spcPct val="100000"/>
              </a:lnSpc>
              <a:spcBef>
                <a:spcPts val="641"/>
              </a:spcBef>
            </a:pP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NIEODPOWIEDNIE ODŻYWIANIE </a:t>
            </a:r>
            <a:endParaRPr b="0" lang="pl-PL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b="1" lang="pl-PL" sz="1600" spc="-1" strike="noStrike">
                <a:solidFill>
                  <a:srgbClr val="ffffff"/>
                </a:solidFill>
                <a:latin typeface="Calibri"/>
                <a:ea typeface="DejaVu Sans"/>
              </a:rPr>
              <a:t>       </a:t>
            </a:r>
            <a:r>
              <a:rPr b="1" lang="pl-PL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Za tycie dzieci w wieku przedszkolnym i szkolnym odpowiadają także złe nawyki żywieniowe. </a:t>
            </a:r>
            <a:br/>
            <a:r>
              <a:rPr b="1" lang="pl-PL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Zabiegani rodzice zamiast pełnowartościowego obiadu serwują swoim pociechom dania zakupione w fast-foodach czy pizzeriach. Pozwalają także, by zamiast owoców czy zdrowych kanapek dzieci zabierały do szkoły i przedszkola chipsy, batoniki czy inne słodycze. Złe nawyki żywieniowe i zbyt szybki sposób życia rodziców przekłada się w tym wypadku na sposób odżywiania dzieci i przyczynia się do ich nadwagi.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23" name="Obraz 8" descr=""/>
          <p:cNvPicPr/>
          <p:nvPr/>
        </p:nvPicPr>
        <p:blipFill>
          <a:blip r:embed="rId1"/>
          <a:stretch/>
        </p:blipFill>
        <p:spPr>
          <a:xfrm>
            <a:off x="2571840" y="4143240"/>
            <a:ext cx="4023360" cy="2413440"/>
          </a:xfrm>
          <a:prstGeom prst="rect">
            <a:avLst/>
          </a:prstGeom>
          <a:ln>
            <a:noFill/>
          </a:ln>
        </p:spPr>
      </p:pic>
    </p:spTree>
  </p:cSld>
  <p:transition spd="slow" advTm="6000">
    <p:pull dir="d"/>
  </p:transition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fill="hold" presetClass="entr" presetID="1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827640" y="274680"/>
            <a:ext cx="819144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NIEODPOWIEDNIE ODŻYWIANIE </a:t>
            </a:r>
            <a:br/>
            <a:endParaRPr b="0" lang="pl-PL" sz="32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51640" y="1052640"/>
            <a:ext cx="8767440" cy="507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Złe nawyki żywieniowe oznaczają także picie nieodpowiednich napojów. Rodzicom wydaje się często, że doskonałym rozwiązaniem jest zastąpienie cola-coli sokami owocowymi. </a:t>
            </a:r>
            <a:br/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Jest to błędne myślenie, ponieważ większość soków owocowych zawiera duże ilości cukru, które nieprzetworzone przez organizm odkładają się w postaci tkanki tłuszczowej. </a:t>
            </a:r>
            <a:br/>
            <a:endParaRPr b="0" lang="pl-PL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ffff00"/>
                </a:solidFill>
                <a:latin typeface="Calibri"/>
                <a:ea typeface="DejaVu Sans"/>
              </a:rPr>
              <a:t>Aby rodzice mogli prawidłowo wykonać swoje powołanie należy im przekazać wiedzę o racjonalnym żywieniu i aktywności fizycznej. O ważności regularnych posiłków, w tym często pomijanych śniadań, o właściwym wyborze produktów, prawidłowym przygotowywaniu dań i negatywnym wpływie nadmiaru słodkich napojów i niezdrowych przekąsek. </a:t>
            </a:r>
            <a:r>
              <a:rPr b="1" lang="pl-PL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 </a:t>
            </a:r>
            <a:endParaRPr b="0" lang="pl-PL" sz="18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736</TotalTime>
  <Application>LibreOffice/6.0.6.2$Windows_x86 LibreOffice_project/0c292870b25a325b5ed35f6b45599d2ea4458e77</Application>
  <Words>1319</Words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2011-12-06T18:46:52Z</dcterms:created>
  <dc:creator>pastor</dc:creator>
  <dc:description/>
  <dc:language>pl-PL</dc:language>
  <cp:lastModifiedBy/>
  <dcterms:modified xsi:type="dcterms:W3CDTF">2020-12-15T08:26:50Z</dcterms:modified>
  <cp:revision>86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