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451520" y="804600"/>
            <a:ext cx="9603000" cy="486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451520" y="804600"/>
            <a:ext cx="9603000" cy="486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6" descr=""/>
          <p:cNvPicPr/>
          <p:nvPr/>
        </p:nvPicPr>
        <p:blipFill>
          <a:blip r:embed="rId2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2417760" y="802440"/>
            <a:ext cx="8636760" cy="2541240"/>
          </a:xfrm>
          <a:prstGeom prst="rect">
            <a:avLst/>
          </a:prstGeom>
        </p:spPr>
        <p:txBody>
          <a:bodyPr bIns="0" anchor="b">
            <a:normAutofit/>
          </a:bodyPr>
          <a:p>
            <a:pPr>
              <a:lnSpc>
                <a:spcPct val="90000"/>
              </a:lnSpc>
            </a:pPr>
            <a:r>
              <a:rPr b="0" lang="pl-PL" sz="6600" spc="-1" strike="noStrike" cap="all">
                <a:solidFill>
                  <a:srgbClr val="000000"/>
                </a:solidFill>
                <a:latin typeface="Gill Sans MT"/>
              </a:rPr>
              <a:t>Kliknij, aby edytować styl</a:t>
            </a:r>
            <a:endParaRPr b="0" lang="en-US" sz="6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CCF5A68-45DC-41B0-8279-9EB81F9FF27C}" type="datetime">
              <a:rPr b="0" lang="pl-PL" sz="1000" spc="-1" strike="noStrike">
                <a:solidFill>
                  <a:srgbClr val="8b8b8b"/>
                </a:solidFill>
                <a:latin typeface="Gill Sans MT"/>
              </a:rPr>
              <a:t>20-12-15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2416680" y="329400"/>
            <a:ext cx="4973400" cy="3088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14378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41B4BBF7-8B51-4180-94EF-3758FE634849}" type="slidenum">
              <a:rPr b="0" lang="pl-PL" sz="2800" spc="-1" strike="noStrike">
                <a:solidFill>
                  <a:srgbClr val="b71e42"/>
                </a:solidFill>
                <a:latin typeface="Gill Sans MT"/>
              </a:rPr>
              <a:t>&lt;numer&gt;</a:t>
            </a:fld>
            <a:endParaRPr b="0" lang="pl-PL" sz="2800" spc="-1" strike="noStrike">
              <a:latin typeface="Times New Roman"/>
            </a:endParaRPr>
          </a:p>
        </p:txBody>
      </p:sp>
      <p:sp>
        <p:nvSpPr>
          <p:cNvPr id="7" name="Line 7"/>
          <p:cNvSpPr/>
          <p:nvPr/>
        </p:nvSpPr>
        <p:spPr>
          <a:xfrm>
            <a:off x="2417760" y="3528360"/>
            <a:ext cx="863676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Kliknij, aby edytować format tekstu konspektu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</a:rPr>
              <a:t>Drugi poziom konspektu</a:t>
            </a:r>
            <a:endParaRPr b="0" lang="en-US" sz="16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Gill Sans MT"/>
              </a:rPr>
              <a:t>Trzeci poziom konspektu</a:t>
            </a:r>
            <a:endParaRPr b="0" lang="en-US" sz="14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000000"/>
                </a:solidFill>
                <a:latin typeface="Gill Sans MT"/>
              </a:rPr>
              <a:t>Czwarty poziom konspektu</a:t>
            </a:r>
            <a:endParaRPr b="0" lang="en-US" sz="12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Piąty poziom konspektu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Szósty poziom konspektu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Siódmy poziom konspektu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10000" r="50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Picture 6" descr=""/>
          <p:cNvPicPr/>
          <p:nvPr/>
        </p:nvPicPr>
        <p:blipFill>
          <a:blip r:embed="rId2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>
            <a:noFill/>
          </a:ln>
        </p:spPr>
      </p:pic>
      <p:sp>
        <p:nvSpPr>
          <p:cNvPr id="47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 cap="all">
                <a:solidFill>
                  <a:srgbClr val="000000"/>
                </a:solidFill>
                <a:latin typeface="Gill Sans MT"/>
              </a:rPr>
              <a:t>Kliknij, aby edytować styl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B0BE945-17C8-44A3-B1D4-24E99DF4974C}" type="datetime">
              <a:rPr b="0" lang="pl-PL" sz="1000" spc="-1" strike="noStrike">
                <a:solidFill>
                  <a:srgbClr val="8b8b8b"/>
                </a:solidFill>
                <a:latin typeface="Gill Sans MT"/>
              </a:rPr>
              <a:t>20-12-15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1451520" y="329400"/>
            <a:ext cx="5938560" cy="3088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480240" y="798840"/>
            <a:ext cx="810720" cy="50328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ABB50D33-614C-487C-BA5C-593549C93690}" type="slidenum">
              <a:rPr b="0" lang="pl-PL" sz="2800" spc="-1" strike="noStrike">
                <a:solidFill>
                  <a:srgbClr val="b71e42"/>
                </a:solidFill>
                <a:latin typeface="Gill Sans MT"/>
              </a:rPr>
              <a:t>&lt;numer&gt;</a:t>
            </a:fld>
            <a:endParaRPr b="0" lang="pl-PL" sz="2800" spc="-1" strike="noStrike">
              <a:latin typeface="Times New Roman"/>
            </a:endParaRPr>
          </a:p>
        </p:txBody>
      </p:sp>
      <p:sp>
        <p:nvSpPr>
          <p:cNvPr id="52" name="Line 7"/>
          <p:cNvSpPr/>
          <p:nvPr/>
        </p:nvSpPr>
        <p:spPr>
          <a:xfrm>
            <a:off x="1453680" y="1846800"/>
            <a:ext cx="960768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Kliknij, aby edytować format tekstu konspektu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</a:rPr>
              <a:t>Drugi poziom konspektu</a:t>
            </a:r>
            <a:endParaRPr b="0" lang="en-US" sz="16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Gill Sans MT"/>
              </a:rPr>
              <a:t>Trzeci poziom konspektu</a:t>
            </a:r>
            <a:endParaRPr b="0" lang="en-US" sz="14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000000"/>
                </a:solidFill>
                <a:latin typeface="Gill Sans MT"/>
              </a:rPr>
              <a:t>Czwarty poziom konspektu</a:t>
            </a:r>
            <a:endParaRPr b="0" lang="en-US" sz="12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Piąty poziom konspektu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Szósty poziom konspektu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Siódmy poziom konspektu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2417760" y="1024200"/>
            <a:ext cx="8636760" cy="2541240"/>
          </a:xfrm>
          <a:prstGeom prst="rect">
            <a:avLst/>
          </a:prstGeom>
          <a:noFill/>
          <a:ln>
            <a:noFill/>
          </a:ln>
        </p:spPr>
        <p:txBody>
          <a:bodyPr bIns="0" anchor="b">
            <a:normAutofit fontScale="97000"/>
          </a:bodyPr>
          <a:p>
            <a:pPr>
              <a:lnSpc>
                <a:spcPct val="90000"/>
              </a:lnSpc>
            </a:pPr>
            <a:r>
              <a:rPr b="0" lang="pl-PL" sz="6600" spc="-1" strike="noStrike" cap="all">
                <a:solidFill>
                  <a:srgbClr val="000000"/>
                </a:solidFill>
                <a:latin typeface="Gill Sans MT"/>
              </a:rPr>
              <a:t>Piramida zdrowego żywienia</a:t>
            </a:r>
            <a:endParaRPr b="0" lang="en-US" sz="6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2417760" y="3637800"/>
            <a:ext cx="8636760" cy="977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pl-PL" sz="1800" spc="-1" strike="noStrike" cap="all">
                <a:solidFill>
                  <a:srgbClr val="000000"/>
                </a:solidFill>
                <a:latin typeface="Gill Sans MT"/>
              </a:rPr>
              <a:t>autor: Inga Kostecka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451520" y="101304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 cap="all">
                <a:solidFill>
                  <a:srgbClr val="000000"/>
                </a:solidFill>
                <a:latin typeface="Gill Sans MT"/>
              </a:rPr>
              <a:t>Co to jest Piramida Żywienia?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451520" y="2139480"/>
            <a:ext cx="96030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Gill Sans MT"/>
              </a:rPr>
              <a:t>Piramida Żywienia jest ilustracją przedstawiającą zalecany przez specjalistów sposób odżywiania. Na jednym obrazku streszcza najważniejsze zasady komponowania codziennego jadłospisu.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1451520" y="3071520"/>
            <a:ext cx="9603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Gill Sans MT"/>
              </a:rPr>
              <a:t>Piramida w swojej podstawie zawiera aktywności oraz żywność, która jest podstawą zdrowego stylu życia i warto zwiększać ich udział na swoim talerzu. Czym wyższy szczebel piramidy – tym zalecana ilość żywności jest mniejsza.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95" name="Obraz 6" descr=""/>
          <p:cNvPicPr/>
          <p:nvPr/>
        </p:nvPicPr>
        <p:blipFill>
          <a:blip r:embed="rId1"/>
          <a:stretch/>
        </p:blipFill>
        <p:spPr>
          <a:xfrm>
            <a:off x="7848000" y="4072320"/>
            <a:ext cx="3578040" cy="201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451520" y="94572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 cap="all">
                <a:solidFill>
                  <a:srgbClr val="000000"/>
                </a:solidFill>
                <a:latin typeface="Gill Sans MT"/>
              </a:rPr>
              <a:t>Kto jest twórcą Piramidy Żywienia?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365120" y="2054160"/>
            <a:ext cx="96894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Gill Sans MT"/>
              </a:rPr>
              <a:t>W Polsce Piramida Żywienia jest publikowana przez Instytut Żywności i Żywienia w Warszawie. W innych krajach można spotkać inne ilustracje – przykładem może być piramida harwardzka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98" name="Obraz 4" descr=""/>
          <p:cNvPicPr/>
          <p:nvPr/>
        </p:nvPicPr>
        <p:blipFill>
          <a:blip r:embed="rId1"/>
          <a:stretch/>
        </p:blipFill>
        <p:spPr>
          <a:xfrm>
            <a:off x="8990280" y="2819160"/>
            <a:ext cx="2609640" cy="1752120"/>
          </a:xfrm>
          <a:prstGeom prst="rect">
            <a:avLst/>
          </a:prstGeom>
          <a:ln>
            <a:noFill/>
          </a:ln>
        </p:spPr>
      </p:pic>
      <p:pic>
        <p:nvPicPr>
          <p:cNvPr id="99" name="Obraz 5" descr=""/>
          <p:cNvPicPr/>
          <p:nvPr/>
        </p:nvPicPr>
        <p:blipFill>
          <a:blip r:embed="rId2"/>
          <a:stretch/>
        </p:blipFill>
        <p:spPr>
          <a:xfrm>
            <a:off x="1247040" y="2997720"/>
            <a:ext cx="4469760" cy="287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412640" y="103176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 cap="all">
                <a:solidFill>
                  <a:srgbClr val="000000"/>
                </a:solidFill>
                <a:latin typeface="Gill Sans MT"/>
              </a:rPr>
              <a:t>Na czym polega Piramida Żywienia?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1373760" y="2080800"/>
            <a:ext cx="96807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Gill Sans MT"/>
              </a:rPr>
              <a:t>Piramida w swojej podstawie zawiera aktywności oraz żywność, która jest podstawą zdrowego stylu życia i warto zwiększać ich udział na swoim talerzu. Czym wyższy szczebel piramidy – tym zalecana ilość żywności jest mniejsza.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02" name="Obraz 4" descr=""/>
          <p:cNvPicPr/>
          <p:nvPr/>
        </p:nvPicPr>
        <p:blipFill>
          <a:blip r:embed="rId1"/>
          <a:stretch/>
        </p:blipFill>
        <p:spPr>
          <a:xfrm>
            <a:off x="6871320" y="3027240"/>
            <a:ext cx="4079520" cy="288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 cap="all">
                <a:solidFill>
                  <a:srgbClr val="000000"/>
                </a:solidFill>
                <a:latin typeface="Gill Sans MT"/>
              </a:rPr>
              <a:t>Osobno są piramidy żywieniowe dla dzieci, osób dorosłych i osób starszych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4" name="Obraz 2" descr=""/>
          <p:cNvPicPr/>
          <p:nvPr/>
        </p:nvPicPr>
        <p:blipFill>
          <a:blip r:embed="rId1"/>
          <a:stretch/>
        </p:blipFill>
        <p:spPr>
          <a:xfrm>
            <a:off x="641520" y="2310840"/>
            <a:ext cx="2442240" cy="3489120"/>
          </a:xfrm>
          <a:prstGeom prst="rect">
            <a:avLst/>
          </a:prstGeom>
          <a:ln>
            <a:noFill/>
          </a:ln>
        </p:spPr>
      </p:pic>
      <p:pic>
        <p:nvPicPr>
          <p:cNvPr id="105" name="Obraz 3" descr=""/>
          <p:cNvPicPr/>
          <p:nvPr/>
        </p:nvPicPr>
        <p:blipFill>
          <a:blip r:embed="rId2"/>
          <a:stretch/>
        </p:blipFill>
        <p:spPr>
          <a:xfrm>
            <a:off x="4626720" y="2310840"/>
            <a:ext cx="2442240" cy="3489120"/>
          </a:xfrm>
          <a:prstGeom prst="rect">
            <a:avLst/>
          </a:prstGeom>
          <a:ln>
            <a:noFill/>
          </a:ln>
        </p:spPr>
      </p:pic>
      <p:pic>
        <p:nvPicPr>
          <p:cNvPr id="106" name="Obraz 4" descr=""/>
          <p:cNvPicPr/>
          <p:nvPr/>
        </p:nvPicPr>
        <p:blipFill>
          <a:blip r:embed="rId3"/>
          <a:stretch/>
        </p:blipFill>
        <p:spPr>
          <a:xfrm>
            <a:off x="8612280" y="2310840"/>
            <a:ext cx="2442240" cy="348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94200" y="817200"/>
            <a:ext cx="9603000" cy="1049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 cap="all">
                <a:solidFill>
                  <a:srgbClr val="000000"/>
                </a:solidFill>
                <a:latin typeface="Gill Sans MT"/>
              </a:rPr>
              <a:t>„</a:t>
            </a:r>
            <a:r>
              <a:rPr b="0" lang="pl-PL" sz="3200" spc="-1" strike="noStrike" cap="all">
                <a:solidFill>
                  <a:srgbClr val="000000"/>
                </a:solidFill>
                <a:latin typeface="Gill Sans MT"/>
              </a:rPr>
              <a:t>Słodycze i fast foody to potwory, nie jedz ich, jedz pomidory."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8" name="Obraz 4" descr=""/>
          <p:cNvPicPr/>
          <p:nvPr/>
        </p:nvPicPr>
        <p:blipFill>
          <a:blip r:embed="rId1"/>
          <a:stretch/>
        </p:blipFill>
        <p:spPr>
          <a:xfrm>
            <a:off x="1091160" y="2263680"/>
            <a:ext cx="3266640" cy="3266640"/>
          </a:xfrm>
          <a:prstGeom prst="rect">
            <a:avLst/>
          </a:prstGeom>
          <a:ln>
            <a:noFill/>
          </a:ln>
        </p:spPr>
      </p:pic>
      <p:pic>
        <p:nvPicPr>
          <p:cNvPr id="109" name="Obraz 5" descr=""/>
          <p:cNvPicPr/>
          <p:nvPr/>
        </p:nvPicPr>
        <p:blipFill>
          <a:blip r:embed="rId2"/>
          <a:stretch/>
        </p:blipFill>
        <p:spPr>
          <a:xfrm>
            <a:off x="4811040" y="3159000"/>
            <a:ext cx="2308680" cy="1476360"/>
          </a:xfrm>
          <a:prstGeom prst="rect">
            <a:avLst/>
          </a:prstGeom>
          <a:ln>
            <a:noFill/>
          </a:ln>
        </p:spPr>
      </p:pic>
      <p:pic>
        <p:nvPicPr>
          <p:cNvPr id="110" name="Obraz 6" descr=""/>
          <p:cNvPicPr/>
          <p:nvPr/>
        </p:nvPicPr>
        <p:blipFill>
          <a:blip r:embed="rId3"/>
          <a:stretch/>
        </p:blipFill>
        <p:spPr>
          <a:xfrm>
            <a:off x="8004240" y="2701440"/>
            <a:ext cx="3582000" cy="239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</TotalTime>
  <Application>LibreOffice/6.4.4.2$Windows_X86_64 LibreOffice_project/3d775be2011f3886db32dfd395a6a6d1ca2630ff</Application>
  <Words>172</Words>
  <Paragraphs>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2020-12-07T10:08:59Z</dcterms:created>
  <dc:creator>Inga Kostecka</dc:creator>
  <dc:description/>
  <dc:language>pl-PL</dc:language>
  <cp:lastModifiedBy>Nieznany użytkownik</cp:lastModifiedBy>
  <dcterms:modified xsi:type="dcterms:W3CDTF">2020-12-15T09:08:52Z</dcterms:modified>
  <cp:revision>6</cp:revision>
  <dc:subject/>
  <dc:title>Piramida zdrowego żywienia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